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85" r:id="rId3"/>
  </p:sldMasterIdLst>
  <p:notesMasterIdLst>
    <p:notesMasterId r:id="rId36"/>
  </p:notesMasterIdLst>
  <p:handoutMasterIdLst>
    <p:handoutMasterId r:id="rId37"/>
  </p:handoutMasterIdLst>
  <p:sldIdLst>
    <p:sldId id="260" r:id="rId4"/>
    <p:sldId id="308" r:id="rId5"/>
    <p:sldId id="306" r:id="rId6"/>
    <p:sldId id="336" r:id="rId7"/>
    <p:sldId id="289" r:id="rId8"/>
    <p:sldId id="310" r:id="rId9"/>
    <p:sldId id="311" r:id="rId10"/>
    <p:sldId id="312" r:id="rId11"/>
    <p:sldId id="313" r:id="rId12"/>
    <p:sldId id="371" r:id="rId13"/>
    <p:sldId id="353" r:id="rId14"/>
    <p:sldId id="328" r:id="rId15"/>
    <p:sldId id="277" r:id="rId16"/>
    <p:sldId id="330" r:id="rId17"/>
    <p:sldId id="297" r:id="rId18"/>
    <p:sldId id="293" r:id="rId19"/>
    <p:sldId id="295" r:id="rId20"/>
    <p:sldId id="300" r:id="rId21"/>
    <p:sldId id="364" r:id="rId22"/>
    <p:sldId id="361" r:id="rId23"/>
    <p:sldId id="363" r:id="rId24"/>
    <p:sldId id="365" r:id="rId25"/>
    <p:sldId id="341" r:id="rId26"/>
    <p:sldId id="280" r:id="rId27"/>
    <p:sldId id="357" r:id="rId28"/>
    <p:sldId id="347" r:id="rId29"/>
    <p:sldId id="346" r:id="rId30"/>
    <p:sldId id="261" r:id="rId31"/>
    <p:sldId id="372" r:id="rId32"/>
    <p:sldId id="355" r:id="rId33"/>
    <p:sldId id="349" r:id="rId34"/>
    <p:sldId id="373" r:id="rId3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7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71"/>
    <a:srgbClr val="FFCC00"/>
    <a:srgbClr val="CC0099"/>
    <a:srgbClr val="FFE1F0"/>
    <a:srgbClr val="FF99CC"/>
    <a:srgbClr val="E5F5FF"/>
    <a:srgbClr val="CCECFF"/>
    <a:srgbClr val="99FFCC"/>
    <a:srgbClr val="FFCC66"/>
    <a:srgbClr val="AFF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8" autoAdjust="0"/>
    <p:restoredTop sz="94302" autoAdjust="0"/>
  </p:normalViewPr>
  <p:slideViewPr>
    <p:cSldViewPr snapToGrid="0" snapToObjects="1">
      <p:cViewPr varScale="1">
        <p:scale>
          <a:sx n="98" d="100"/>
          <a:sy n="98" d="100"/>
        </p:scale>
        <p:origin x="-328" y="-104"/>
      </p:cViewPr>
      <p:guideLst>
        <p:guide orient="horz" pos="270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AE7E50-A5CF-4743-9F7F-69FDE40E73CF}" type="doc">
      <dgm:prSet loTypeId="urn:microsoft.com/office/officeart/2005/8/layout/arrow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9CC107-F515-3D4D-8E95-6A0AAAB1E57F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Latent</a:t>
          </a:r>
          <a:endParaRPr lang="es-ES" sz="2400" b="1" dirty="0">
            <a:solidFill>
              <a:schemeClr val="tx1"/>
            </a:solidFill>
          </a:endParaRPr>
        </a:p>
      </dgm:t>
    </dgm:pt>
    <dgm:pt modelId="{0B11B296-7CED-554C-8F0D-5B1967F511F7}" type="parTrans" cxnId="{204B6033-7225-5D4E-A127-45F28F1F0CD0}">
      <dgm:prSet/>
      <dgm:spPr/>
      <dgm:t>
        <a:bodyPr/>
        <a:lstStyle/>
        <a:p>
          <a:endParaRPr lang="es-ES"/>
        </a:p>
      </dgm:t>
    </dgm:pt>
    <dgm:pt modelId="{A056EBC0-DCFE-9849-8255-5833A5D825BB}" type="sibTrans" cxnId="{204B6033-7225-5D4E-A127-45F28F1F0CD0}">
      <dgm:prSet/>
      <dgm:spPr/>
      <dgm:t>
        <a:bodyPr/>
        <a:lstStyle/>
        <a:p>
          <a:endParaRPr lang="es-ES"/>
        </a:p>
      </dgm:t>
    </dgm:pt>
    <dgm:pt modelId="{1A15056E-FEB8-5641-B6F4-3BC24A2C1C4F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800" b="1" dirty="0" smtClean="0">
              <a:solidFill>
                <a:srgbClr val="000000"/>
              </a:solidFill>
            </a:rPr>
            <a:t>Lytic activity</a:t>
          </a:r>
        </a:p>
        <a:p>
          <a:endParaRPr lang="es-ES" sz="1200" b="1" dirty="0">
            <a:solidFill>
              <a:srgbClr val="000000"/>
            </a:solidFill>
          </a:endParaRPr>
        </a:p>
      </dgm:t>
    </dgm:pt>
    <dgm:pt modelId="{FECEEA16-A59E-1641-A014-5603543A1BA2}" type="parTrans" cxnId="{0603C7E6-3F49-2444-A930-059F74D6A8E9}">
      <dgm:prSet/>
      <dgm:spPr/>
      <dgm:t>
        <a:bodyPr/>
        <a:lstStyle/>
        <a:p>
          <a:endParaRPr lang="es-ES"/>
        </a:p>
      </dgm:t>
    </dgm:pt>
    <dgm:pt modelId="{39BDC893-F447-B64C-AC83-4C7E7DCD5BFD}" type="sibTrans" cxnId="{0603C7E6-3F49-2444-A930-059F74D6A8E9}">
      <dgm:prSet/>
      <dgm:spPr/>
      <dgm:t>
        <a:bodyPr/>
        <a:lstStyle/>
        <a:p>
          <a:endParaRPr lang="es-ES"/>
        </a:p>
      </dgm:t>
    </dgm:pt>
    <dgm:pt modelId="{C2B4B45B-6431-7D42-9426-6C904E6D47A4}" type="pres">
      <dgm:prSet presAssocID="{70AE7E50-A5CF-4743-9F7F-69FDE40E73C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AF3BCD-5BDB-7542-8F23-4D9B060CB2B9}" type="pres">
      <dgm:prSet presAssocID="{FF9CC107-F515-3D4D-8E95-6A0AAAB1E57F}" presName="arrow" presStyleLbl="node1" presStyleIdx="0" presStyleCnt="2" custScaleX="34448" custScaleY="97292" custRadScaleRad="100837" custRadScaleInc="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20965-CD83-F24E-B1D9-33399259A1AB}" type="pres">
      <dgm:prSet presAssocID="{1A15056E-FEB8-5641-B6F4-3BC24A2C1C4F}" presName="arrow" presStyleLbl="node1" presStyleIdx="1" presStyleCnt="2" custRadScaleRad="82589" custRadScaleInc="23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B6033-7225-5D4E-A127-45F28F1F0CD0}" srcId="{70AE7E50-A5CF-4743-9F7F-69FDE40E73CF}" destId="{FF9CC107-F515-3D4D-8E95-6A0AAAB1E57F}" srcOrd="0" destOrd="0" parTransId="{0B11B296-7CED-554C-8F0D-5B1967F511F7}" sibTransId="{A056EBC0-DCFE-9849-8255-5833A5D825BB}"/>
    <dgm:cxn modelId="{0603C7E6-3F49-2444-A930-059F74D6A8E9}" srcId="{70AE7E50-A5CF-4743-9F7F-69FDE40E73CF}" destId="{1A15056E-FEB8-5641-B6F4-3BC24A2C1C4F}" srcOrd="1" destOrd="0" parTransId="{FECEEA16-A59E-1641-A014-5603543A1BA2}" sibTransId="{39BDC893-F447-B64C-AC83-4C7E7DCD5BFD}"/>
    <dgm:cxn modelId="{CEE4EAFD-7061-1B48-ABE6-7347A52AA113}" type="presOf" srcId="{70AE7E50-A5CF-4743-9F7F-69FDE40E73CF}" destId="{C2B4B45B-6431-7D42-9426-6C904E6D47A4}" srcOrd="0" destOrd="0" presId="urn:microsoft.com/office/officeart/2005/8/layout/arrow1"/>
    <dgm:cxn modelId="{18A584F2-774F-F047-A7ED-E53B97F29B45}" type="presOf" srcId="{FF9CC107-F515-3D4D-8E95-6A0AAAB1E57F}" destId="{D6AF3BCD-5BDB-7542-8F23-4D9B060CB2B9}" srcOrd="0" destOrd="0" presId="urn:microsoft.com/office/officeart/2005/8/layout/arrow1"/>
    <dgm:cxn modelId="{02895C9E-496C-1C4B-B2F1-FD6EC31EE920}" type="presOf" srcId="{1A15056E-FEB8-5641-B6F4-3BC24A2C1C4F}" destId="{D4320965-CD83-F24E-B1D9-33399259A1AB}" srcOrd="0" destOrd="0" presId="urn:microsoft.com/office/officeart/2005/8/layout/arrow1"/>
    <dgm:cxn modelId="{850D615F-19B4-9C40-A10E-806FFCA43E7D}" type="presParOf" srcId="{C2B4B45B-6431-7D42-9426-6C904E6D47A4}" destId="{D6AF3BCD-5BDB-7542-8F23-4D9B060CB2B9}" srcOrd="0" destOrd="0" presId="urn:microsoft.com/office/officeart/2005/8/layout/arrow1"/>
    <dgm:cxn modelId="{C8FDA3E1-723C-704B-AF80-D426A5E869BD}" type="presParOf" srcId="{C2B4B45B-6431-7D42-9426-6C904E6D47A4}" destId="{D4320965-CD83-F24E-B1D9-33399259A1AB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F3BCD-5BDB-7542-8F23-4D9B060CB2B9}">
      <dsp:nvSpPr>
        <dsp:cNvPr id="0" name=""/>
        <dsp:cNvSpPr/>
      </dsp:nvSpPr>
      <dsp:spPr>
        <a:xfrm rot="16200000">
          <a:off x="686326" y="16114"/>
          <a:ext cx="1441139" cy="4070231"/>
        </a:xfrm>
        <a:prstGeom prst="upArrow">
          <a:avLst>
            <a:gd name="adj1" fmla="val 50000"/>
            <a:gd name="adj2" fmla="val 3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Latent</a:t>
          </a:r>
          <a:endParaRPr lang="es-ES" sz="2400" b="1" kern="1200" dirty="0">
            <a:solidFill>
              <a:schemeClr val="tx1"/>
            </a:solidFill>
          </a:endParaRPr>
        </a:p>
      </dsp:txBody>
      <dsp:txXfrm rot="5400000">
        <a:off x="-376020" y="1690945"/>
        <a:ext cx="3818032" cy="720569"/>
      </dsp:txXfrm>
    </dsp:sp>
    <dsp:sp modelId="{D4320965-CD83-F24E-B1D9-33399259A1AB}">
      <dsp:nvSpPr>
        <dsp:cNvPr id="0" name=""/>
        <dsp:cNvSpPr/>
      </dsp:nvSpPr>
      <dsp:spPr>
        <a:xfrm rot="5400000">
          <a:off x="3863467" y="1266"/>
          <a:ext cx="4183520" cy="4183520"/>
        </a:xfrm>
        <a:prstGeom prst="upArrow">
          <a:avLst>
            <a:gd name="adj1" fmla="val 50000"/>
            <a:gd name="adj2" fmla="val 3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rgbClr val="000000"/>
              </a:solidFill>
            </a:rPr>
            <a:t>Lytic activity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 dirty="0">
            <a:solidFill>
              <a:srgbClr val="000000"/>
            </a:solidFill>
          </a:endParaRPr>
        </a:p>
      </dsp:txBody>
      <dsp:txXfrm rot="-5400000">
        <a:off x="3863467" y="1047146"/>
        <a:ext cx="3451404" cy="2091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21/07/19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AB92F-5665-3E4B-9076-05922FE20FF0}" type="datetimeFigureOut">
              <a:rPr lang="es-ES" smtClean="0"/>
              <a:t>21/07/19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B07DF-28A5-3849-9196-86625494A17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5524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E489C6-3555-5745-8951-8CB94075B694}" type="slidenum">
              <a:rPr lang="es-MX"/>
              <a:pPr>
                <a:defRPr/>
              </a:pPr>
              <a:t>5</a:t>
            </a:fld>
            <a:endParaRPr lang="es-MX" dirty="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1FD1C6-EA65-4C40-A117-BA61EA7574C6}" type="slidenum">
              <a:rPr lang="es-MX"/>
              <a:pPr>
                <a:defRPr/>
              </a:pPr>
              <a:t>7</a:t>
            </a:fld>
            <a:endParaRPr lang="es-MX" dirty="0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4FE8F-4461-994C-81E7-E26FDD413D80}" type="slidenum">
              <a:rPr lang="es-MX"/>
              <a:pPr>
                <a:defRPr/>
              </a:pPr>
              <a:t>9</a:t>
            </a:fld>
            <a:endParaRPr lang="es-MX" dirty="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A5A22-9D95-4C0C-8763-748913A860B3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2753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B07DF-28A5-3849-9196-86625494A174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7136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Registro NIH ID </a:t>
            </a:r>
            <a:r>
              <a:rPr lang="es-ES" dirty="0" smtClean="0"/>
              <a:t>NCT03296553. 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Aprobado por el comité de ética del INCan </a:t>
            </a:r>
            <a:r>
              <a:rPr lang="es-ES_tradnl" dirty="0" smtClean="0">
                <a:solidFill>
                  <a:srgbClr val="002060"/>
                </a:solidFill>
              </a:rPr>
              <a:t>(015/031/INI) (CEI/950/15)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F4E45-961F-4C43-A4A2-DD26FB9D8B8F}" type="slidenum">
              <a:rPr lang="es-MX" smtClean="0"/>
              <a:t>18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2450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SOTO</a:t>
            </a:r>
            <a:r>
              <a:rPr lang="es-MX" baseline="0" dirty="0" smtClean="0"/>
              <a:t> VELAZQUEZ MARIO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680BA-2D3A-4AF1-8751-7B37600BAEC2}" type="slidenum">
              <a:rPr lang="es-MX" smtClean="0"/>
              <a:t>26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71367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ALAM</a:t>
            </a:r>
            <a:r>
              <a:rPr lang="es-MX" baseline="0" dirty="0" smtClean="0"/>
              <a:t>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680BA-2D3A-4AF1-8751-7B37600BAEC2}" type="slidenum">
              <a:rPr lang="es-MX" smtClean="0"/>
              <a:t>27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7682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2005"/>
            <a:ext cx="12347683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6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2005"/>
            <a:ext cx="12347683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492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838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052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0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4834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639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391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35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2005"/>
            <a:ext cx="12347683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3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778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690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142F-A7DF-4F4B-9DCB-A06518946D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CF34-F642-F545-88C5-EDDF28C7157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4465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166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249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745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0820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442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699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46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2005"/>
            <a:ext cx="12347683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6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446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046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836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94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2005"/>
            <a:ext cx="12347683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1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2005"/>
            <a:ext cx="12347683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70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5" y="1600206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6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2005"/>
            <a:ext cx="12347683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7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2005"/>
            <a:ext cx="12347683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2005"/>
            <a:ext cx="12347683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6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3" y="27306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2005"/>
            <a:ext cx="12347683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1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4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2142F-A7DF-4F4B-9DCB-A06518946DF8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9CF34-F642-F545-88C5-EDDF28C7157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8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B8A50-B576-EF4D-86F4-5B9E4B616D2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21/07/19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86F1B-D4C4-C142-82E1-8C692877E36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5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4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package" Target="../embeddings/Documento_de_Microsoft_Word2.docx"/><Relationship Id="rId5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7.png"/><Relationship Id="rId8" Type="http://schemas.microsoft.com/office/2007/relationships/hdphoto" Target="../media/hdphoto1.wdp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="" xmlns:a16="http://schemas.microsoft.com/office/drawing/2014/main" id="{3FCDC5F2-10EC-44A0-B6E5-06C5CAB51E35}"/>
              </a:ext>
            </a:extLst>
          </p:cNvPr>
          <p:cNvSpPr/>
          <p:nvPr/>
        </p:nvSpPr>
        <p:spPr>
          <a:xfrm>
            <a:off x="1310915" y="2062362"/>
            <a:ext cx="9653799" cy="14414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HIV and </a:t>
            </a:r>
            <a:r>
              <a:rPr lang="es-ES" dirty="0" smtClean="0">
                <a:solidFill>
                  <a:srgbClr val="C00000"/>
                </a:solidFill>
              </a:rPr>
              <a:t>Co-morbidities</a:t>
            </a:r>
            <a:r>
              <a:rPr lang="es-ES" dirty="0">
                <a:solidFill>
                  <a:srgbClr val="C00000"/>
                </a:solidFill>
              </a:rPr>
              <a:t>: Kaposi's Sarcoma. State of the ART and beyond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8"/>
            <a:ext cx="8534400" cy="543143"/>
          </a:xfrm>
        </p:spPr>
        <p:txBody>
          <a:bodyPr/>
          <a:lstStyle/>
          <a:p>
            <a:r>
              <a:rPr lang="en-US" b="1" smtClean="0">
                <a:solidFill>
                  <a:schemeClr val="tx2">
                    <a:lumMod val="50000"/>
                  </a:schemeClr>
                </a:solidFill>
              </a:rPr>
              <a:t>Dr.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Patricia Volkow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2" y="4663761"/>
            <a:ext cx="266777" cy="266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2080" y="4629262"/>
            <a:ext cx="1728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@TwitterHandle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81200" y="5167756"/>
            <a:ext cx="8534400" cy="54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Share your thoughts on this presentation with </a:t>
            </a:r>
            <a:r>
              <a:rPr lang="en-US" sz="2000" b="1" dirty="0">
                <a:solidFill>
                  <a:srgbClr val="FF0000"/>
                </a:solidFill>
              </a:rPr>
              <a:t>#IAS2019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734" y="3867850"/>
            <a:ext cx="1843049" cy="18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8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23319" y="6557954"/>
            <a:ext cx="124862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https://www.alamy.com/stock-photo-kaposis-sarcoma-herpesvirus-kshv-computer-illustration-kshv-is-kaposis-127807938.html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067" y="188663"/>
            <a:ext cx="1977990" cy="156512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384744" y="184124"/>
            <a:ext cx="73558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Human Herpesvirus 8 double-stranded DNA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Infects: B-cells, monocytes and endothelial cells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HHV-8/KSHV gene machinery (mimics human oncogenes)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Llamada de flecha a la derecha 12"/>
          <p:cNvSpPr/>
          <p:nvPr/>
        </p:nvSpPr>
        <p:spPr>
          <a:xfrm>
            <a:off x="5439522" y="1945861"/>
            <a:ext cx="5711480" cy="2900223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Llamada de flecha a la izquierda 14"/>
          <p:cNvSpPr/>
          <p:nvPr/>
        </p:nvSpPr>
        <p:spPr>
          <a:xfrm>
            <a:off x="1028082" y="2093940"/>
            <a:ext cx="4388555" cy="2083548"/>
          </a:xfrm>
          <a:prstGeom prst="lef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923319" y="2121489"/>
            <a:ext cx="21866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        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Latent</a:t>
            </a:r>
          </a:p>
          <a:p>
            <a:r>
              <a:rPr lang="es-MX" dirty="0" smtClean="0">
                <a:solidFill>
                  <a:prstClr val="black"/>
                </a:solidFill>
                <a:latin typeface="Calibri"/>
              </a:rPr>
              <a:t>(LANA) p53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decrease apoptosis and 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Increases  survival of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infected cells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Evades host imune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490070" y="1865165"/>
            <a:ext cx="351266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             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Lytic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expresion of all genes, 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Promotes replication and release of progeny virions and death of cells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Promotes cell division infected cells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 Inhibits apoptosis,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 Modulates inflamation,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 Induces angiogenesis</a:t>
            </a:r>
            <a:endParaRPr lang="es-MX" sz="1400" dirty="0" smtClean="0">
              <a:solidFill>
                <a:prstClr val="black"/>
              </a:solidFill>
              <a:latin typeface="Calibri"/>
            </a:endParaRP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Does not produce immortalization</a:t>
            </a:r>
          </a:p>
          <a:p>
            <a:r>
              <a:rPr lang="es-MX" sz="1600" dirty="0" smtClean="0">
                <a:solidFill>
                  <a:prstClr val="black"/>
                </a:solidFill>
                <a:latin typeface="Calibri"/>
              </a:rPr>
              <a:t>Multicentric, multiclonal.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Llamada de flecha hacia arriba 19"/>
          <p:cNvSpPr/>
          <p:nvPr/>
        </p:nvSpPr>
        <p:spPr>
          <a:xfrm>
            <a:off x="2990801" y="4897051"/>
            <a:ext cx="7355466" cy="1450554"/>
          </a:xfrm>
          <a:prstGeom prst="upArrowCallout">
            <a:avLst>
              <a:gd name="adj1" fmla="val 25000"/>
              <a:gd name="adj2" fmla="val 25000"/>
              <a:gd name="adj3" fmla="val 10840"/>
              <a:gd name="adj4" fmla="val 6497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256988" y="5336064"/>
            <a:ext cx="8594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Inflammatory cytokines promote KS cell proliferation and differentiation</a:t>
            </a:r>
          </a:p>
          <a:p>
            <a:pPr lvl="2"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(IL-6, oncostatin, alfa-TNF, PDGF, VEGR,)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lvl="2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           HIV-Tat protein induces expression of cytokines</a:t>
            </a:r>
          </a:p>
          <a:p>
            <a:pPr lvl="2"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(N-kappa B activation, INF gamma VEGF)</a:t>
            </a:r>
          </a:p>
          <a:p>
            <a:pPr algn="ctr"/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18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337382" y="257950"/>
            <a:ext cx="7388509" cy="5852161"/>
            <a:chOff x="1418253" y="-774441"/>
            <a:chExt cx="9367935" cy="796834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7903" t="13260" r="8281" b="6292"/>
            <a:stretch/>
          </p:blipFill>
          <p:spPr>
            <a:xfrm>
              <a:off x="1418253" y="-774441"/>
              <a:ext cx="9004041" cy="486125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l="7914" t="28663" r="5410" b="20229"/>
            <a:stretch/>
          </p:blipFill>
          <p:spPr>
            <a:xfrm>
              <a:off x="1418253" y="4086809"/>
              <a:ext cx="9367935" cy="3107093"/>
            </a:xfrm>
            <a:prstGeom prst="rect">
              <a:avLst/>
            </a:prstGeom>
          </p:spPr>
        </p:pic>
      </p:grpSp>
      <p:sp>
        <p:nvSpPr>
          <p:cNvPr id="2" name="CuadroTexto 1"/>
          <p:cNvSpPr txBox="1"/>
          <p:nvPr/>
        </p:nvSpPr>
        <p:spPr>
          <a:xfrm>
            <a:off x="9410068" y="5611347"/>
            <a:ext cx="27819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Urmacher C.</a:t>
            </a:r>
          </a:p>
          <a:p>
            <a:r>
              <a:rPr lang="en-US" sz="1200" i="1" dirty="0"/>
              <a:t>American Journal of Medicine, April 1982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333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0459" y="-33867"/>
            <a:ext cx="1069108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Kaposi Sarcoma Therapy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436933" y="547526"/>
            <a:ext cx="7468233" cy="434608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European consensus-based interdisciplinary guideline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10567" y="1235814"/>
            <a:ext cx="5117728" cy="3951288"/>
          </a:xfrm>
        </p:spPr>
        <p:txBody>
          <a:bodyPr>
            <a:normAutofit/>
          </a:bodyPr>
          <a:lstStyle/>
          <a:p>
            <a:r>
              <a:rPr lang="es-ES" sz="2800" dirty="0" smtClean="0"/>
              <a:t>T</a:t>
            </a:r>
            <a:r>
              <a:rPr lang="es-ES" sz="2800" baseline="-25000" dirty="0" smtClean="0"/>
              <a:t>0</a:t>
            </a:r>
            <a:r>
              <a:rPr lang="es-ES" sz="2800" dirty="0"/>
              <a:t>I</a:t>
            </a:r>
            <a:r>
              <a:rPr lang="es-ES" sz="2800" baseline="-25000" dirty="0"/>
              <a:t>0</a:t>
            </a:r>
            <a:r>
              <a:rPr lang="es-ES" sz="2800" dirty="0" smtClean="0"/>
              <a:t>S</a:t>
            </a:r>
            <a:r>
              <a:rPr lang="es-ES" sz="2800" baseline="-25000" dirty="0" smtClean="0"/>
              <a:t>0 </a:t>
            </a:r>
            <a:r>
              <a:rPr lang="es-ES" sz="2800" b="1" i="1" dirty="0" smtClean="0"/>
              <a:t>GOOD PROGNOSIS</a:t>
            </a:r>
          </a:p>
          <a:p>
            <a:r>
              <a:rPr lang="es-ES" sz="2800" dirty="0" smtClean="0"/>
              <a:t>Confined to skin and lymph nodes, minimal oral disease.</a:t>
            </a:r>
          </a:p>
          <a:p>
            <a:r>
              <a:rPr lang="es-ES" sz="2800" dirty="0" smtClean="0"/>
              <a:t>&gt;150cells/ml</a:t>
            </a:r>
          </a:p>
          <a:p>
            <a:r>
              <a:rPr lang="es-ES" sz="2800" dirty="0" smtClean="0"/>
              <a:t>No OI or thrush</a:t>
            </a:r>
            <a:endParaRPr lang="es-ES" sz="2800" dirty="0"/>
          </a:p>
          <a:p>
            <a:r>
              <a:rPr lang="es-ES" sz="3200" b="1" dirty="0" smtClean="0"/>
              <a:t>cART </a:t>
            </a:r>
            <a:r>
              <a:rPr lang="es-ES" sz="3200" b="1" dirty="0"/>
              <a:t>only</a:t>
            </a:r>
          </a:p>
          <a:p>
            <a:pPr marL="0" indent="0">
              <a:buNone/>
            </a:pPr>
            <a:endParaRPr lang="es-ES" sz="2800" dirty="0"/>
          </a:p>
          <a:p>
            <a:endParaRPr lang="es-ES" sz="28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96001" y="1235814"/>
            <a:ext cx="5699216" cy="4904141"/>
          </a:xfrm>
        </p:spPr>
        <p:txBody>
          <a:bodyPr>
            <a:noAutofit/>
          </a:bodyPr>
          <a:lstStyle/>
          <a:p>
            <a:r>
              <a:rPr lang="es-ES" sz="2800" dirty="0" smtClean="0"/>
              <a:t>T</a:t>
            </a:r>
            <a:r>
              <a:rPr lang="es-ES" sz="2800" baseline="-25000" dirty="0" smtClean="0"/>
              <a:t>1</a:t>
            </a:r>
            <a:r>
              <a:rPr lang="es-ES" sz="2800" dirty="0" smtClean="0"/>
              <a:t>I</a:t>
            </a:r>
            <a:r>
              <a:rPr lang="es-ES" sz="2800" baseline="-25000" dirty="0" smtClean="0"/>
              <a:t>1</a:t>
            </a:r>
            <a:r>
              <a:rPr lang="es-ES" sz="2800" dirty="0" smtClean="0"/>
              <a:t>S</a:t>
            </a:r>
            <a:r>
              <a:rPr lang="es-ES" sz="2800" baseline="-25000" dirty="0" smtClean="0"/>
              <a:t>1  </a:t>
            </a:r>
            <a:r>
              <a:rPr lang="es-ES" sz="2800" b="1" i="1" dirty="0" smtClean="0"/>
              <a:t>POOR PROGNOSIS</a:t>
            </a:r>
            <a:endParaRPr lang="es-ES" sz="2800" b="1" i="1" baseline="-25000" dirty="0" smtClean="0"/>
          </a:p>
          <a:p>
            <a:r>
              <a:rPr lang="es-ES" dirty="0" smtClean="0"/>
              <a:t>Extensive oral involvement, Lymphedema, or ulceration, </a:t>
            </a:r>
          </a:p>
          <a:p>
            <a:r>
              <a:rPr lang="es-ES" dirty="0" smtClean="0"/>
              <a:t>GIT-KS</a:t>
            </a:r>
          </a:p>
          <a:p>
            <a:r>
              <a:rPr lang="es-ES" dirty="0" smtClean="0"/>
              <a:t>Pulmonary KS</a:t>
            </a:r>
          </a:p>
          <a:p>
            <a:r>
              <a:rPr lang="es-ES" dirty="0"/>
              <a:t>&lt;150cells/</a:t>
            </a:r>
            <a:r>
              <a:rPr lang="es-ES" dirty="0" smtClean="0"/>
              <a:t>ml</a:t>
            </a:r>
          </a:p>
          <a:p>
            <a:r>
              <a:rPr lang="es-ES" dirty="0" smtClean="0"/>
              <a:t>History of OI, thrush</a:t>
            </a:r>
          </a:p>
          <a:p>
            <a:r>
              <a:rPr lang="es-ES" dirty="0" smtClean="0"/>
              <a:t>B symptoms</a:t>
            </a:r>
          </a:p>
          <a:p>
            <a:pPr>
              <a:lnSpc>
                <a:spcPts val="2820"/>
              </a:lnSpc>
            </a:pPr>
            <a:r>
              <a:rPr lang="es-ES" dirty="0" smtClean="0"/>
              <a:t>IRIS</a:t>
            </a:r>
            <a:r>
              <a:rPr lang="es-ES" dirty="0"/>
              <a:t>-</a:t>
            </a:r>
            <a:r>
              <a:rPr lang="es-ES" dirty="0" smtClean="0"/>
              <a:t>KS</a:t>
            </a:r>
            <a:endParaRPr lang="es-ES" sz="2000" dirty="0" smtClean="0"/>
          </a:p>
          <a:p>
            <a:pPr>
              <a:lnSpc>
                <a:spcPts val="2820"/>
              </a:lnSpc>
            </a:pPr>
            <a:r>
              <a:rPr lang="es-ES" sz="3200" b="1" dirty="0"/>
              <a:t>cARt + Chemotherapy</a:t>
            </a:r>
          </a:p>
          <a:p>
            <a:endParaRPr lang="es-ES" sz="1600" dirty="0"/>
          </a:p>
          <a:p>
            <a:endParaRPr lang="es-ES" sz="3600" b="1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8477757" y="5770623"/>
            <a:ext cx="355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Lebbe C European J. of Cancer 2018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8140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868" y="71436"/>
            <a:ext cx="1159933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Systemic treatment for AIDS-related Kaposi-phase III trials</a:t>
            </a:r>
            <a:r>
              <a:rPr lang="es-MX" dirty="0"/>
              <a:t/>
            </a:r>
            <a:br>
              <a:rPr lang="es-MX" dirty="0"/>
            </a:br>
            <a:endParaRPr lang="es-ES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688062"/>
              </p:ext>
            </p:extLst>
          </p:nvPr>
        </p:nvGraphicFramePr>
        <p:xfrm>
          <a:off x="389429" y="1094471"/>
          <a:ext cx="11802571" cy="3713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Documento" r:id="rId3" imgW="9042400" imgH="2844800" progId="Word.Document.12">
                  <p:embed/>
                </p:oleObj>
              </mc:Choice>
              <mc:Fallback>
                <p:oleObj name="Documento" r:id="rId3" imgW="9042400" imgH="284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9429" y="1094471"/>
                        <a:ext cx="11802571" cy="3713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389476" y="4687673"/>
            <a:ext cx="112437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n-US" sz="2000" i="1" dirty="0" smtClean="0"/>
              <a:t>European </a:t>
            </a:r>
            <a:r>
              <a:rPr lang="en-US" sz="2000" i="1" dirty="0"/>
              <a:t>consensus-based interdisciplinary </a:t>
            </a:r>
            <a:r>
              <a:rPr lang="en-US" sz="2000" i="1" dirty="0" smtClean="0"/>
              <a:t>guideline.</a:t>
            </a:r>
          </a:p>
          <a:p>
            <a:r>
              <a:rPr lang="es-ES" sz="2800" b="1" dirty="0" smtClean="0"/>
              <a:t>The </a:t>
            </a:r>
            <a:r>
              <a:rPr lang="es-ES" sz="2800" b="1" dirty="0"/>
              <a:t>goal of systemic therapy is not to cure but </a:t>
            </a:r>
            <a:r>
              <a:rPr lang="es-ES" sz="2800" b="1" dirty="0" smtClean="0"/>
              <a:t>to</a:t>
            </a:r>
            <a:r>
              <a:rPr lang="es-ES" sz="2800" b="1" dirty="0"/>
              <a:t> </a:t>
            </a:r>
            <a:r>
              <a:rPr lang="es-ES" sz="2800" b="1" dirty="0" smtClean="0"/>
              <a:t>achieve </a:t>
            </a:r>
            <a:r>
              <a:rPr lang="es-ES" sz="2800" b="1" dirty="0"/>
              <a:t>disease </a:t>
            </a:r>
            <a:r>
              <a:rPr lang="es-ES" sz="2800" b="1" dirty="0" smtClean="0"/>
              <a:t>control and </a:t>
            </a:r>
            <a:r>
              <a:rPr lang="es-ES" sz="2800" b="1" dirty="0"/>
              <a:t>symptom relief with </a:t>
            </a:r>
            <a:r>
              <a:rPr lang="es-ES" sz="2800" b="1" dirty="0" smtClean="0"/>
              <a:t>quality</a:t>
            </a:r>
            <a:r>
              <a:rPr lang="es-ES" sz="2800" b="1" dirty="0"/>
              <a:t> </a:t>
            </a:r>
            <a:r>
              <a:rPr lang="es-ES" sz="2800" b="1" dirty="0" smtClean="0"/>
              <a:t>of </a:t>
            </a:r>
            <a:r>
              <a:rPr lang="es-ES" sz="2800" b="1" dirty="0"/>
              <a:t>life preservation.</a:t>
            </a:r>
            <a:endParaRPr lang="en-US" sz="2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7755482" y="5836027"/>
            <a:ext cx="461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</a:t>
            </a:r>
            <a:r>
              <a:rPr lang="es-ES" dirty="0"/>
              <a:t>Lebbe et al</a:t>
            </a:r>
            <a:r>
              <a:rPr lang="es-ES" i="1" dirty="0"/>
              <a:t>. </a:t>
            </a:r>
            <a:r>
              <a:rPr lang="es-ES" i="1" dirty="0" smtClean="0"/>
              <a:t> </a:t>
            </a:r>
            <a:r>
              <a:rPr lang="es-ES" i="1" dirty="0"/>
              <a:t>European Journal of </a:t>
            </a:r>
            <a:r>
              <a:rPr lang="es-ES" i="1" dirty="0" smtClean="0"/>
              <a:t>Cancer</a:t>
            </a:r>
            <a:r>
              <a:rPr lang="es-ES" dirty="0" smtClean="0"/>
              <a:t> 2019</a:t>
            </a:r>
            <a:r>
              <a:rPr lang="es-ES" i="1" dirty="0" smtClean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5665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339" y="1108971"/>
            <a:ext cx="7986799" cy="48471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116" y="52413"/>
            <a:ext cx="11585217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Overall survival in weeks after cART initiation for patients with and without Immune Reconstruction </a:t>
            </a:r>
            <a:r>
              <a:rPr lang="en-US" sz="3200" dirty="0"/>
              <a:t>I</a:t>
            </a:r>
            <a:r>
              <a:rPr lang="en-US" sz="3200" dirty="0" smtClean="0"/>
              <a:t>nflammatory </a:t>
            </a:r>
            <a:r>
              <a:rPr lang="en-US" sz="3200" dirty="0"/>
              <a:t>S</a:t>
            </a:r>
            <a:r>
              <a:rPr lang="en-US" sz="3200" dirty="0" smtClean="0"/>
              <a:t>yndrome (IRIS-KS). </a:t>
            </a:r>
            <a:endParaRPr lang="es-ES_tradnl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37450" y="5771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59420" y="5735527"/>
            <a:ext cx="290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Franklin Gothic Book"/>
                <a:cs typeface="Franklin Gothic Book"/>
              </a:rPr>
              <a:t>Aids Res Ther 2017</a:t>
            </a:r>
            <a:r>
              <a:rPr lang="en-US" i="1" dirty="0">
                <a:latin typeface="Franklin Gothic Book"/>
                <a:cs typeface="Franklin Gothic Book"/>
              </a:rPr>
              <a:t>; 14: 30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327449" y="5451726"/>
            <a:ext cx="286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39% of naive patient starting cARV developed IRIS-KS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1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2351" y="133529"/>
            <a:ext cx="10691084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Outcome at last follow-up of patients with Kaposi Sarcoma comparing treatment regimen</a:t>
            </a:r>
            <a:r>
              <a:rPr lang="es-ES_tradnl" sz="2800" dirty="0" smtClean="0">
                <a:effectLst/>
              </a:rPr>
              <a:t> </a:t>
            </a:r>
            <a:endParaRPr lang="es-ES_tradnl" sz="2800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905606"/>
              </p:ext>
            </p:extLst>
          </p:nvPr>
        </p:nvGraphicFramePr>
        <p:xfrm>
          <a:off x="1407623" y="964276"/>
          <a:ext cx="9498676" cy="448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Documento" r:id="rId4" imgW="6400800" imgH="3721100" progId="Word.Document.12">
                  <p:embed/>
                </p:oleObj>
              </mc:Choice>
              <mc:Fallback>
                <p:oleObj name="Documento" r:id="rId4" imgW="6400800" imgH="3721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7623" y="964276"/>
                        <a:ext cx="9498676" cy="448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73767" y="5235990"/>
            <a:ext cx="10920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Chemotherapy regime= Bleomicyn and vincristine </a:t>
            </a:r>
            <a:r>
              <a:rPr lang="en-US" dirty="0"/>
              <a:t>(</a:t>
            </a:r>
            <a:r>
              <a:rPr lang="en-US" dirty="0" smtClean="0"/>
              <a:t>1 to 4 cycles)</a:t>
            </a:r>
          </a:p>
          <a:p>
            <a:r>
              <a:rPr lang="en-US" dirty="0" smtClean="0"/>
              <a:t>Median time of follow-up of 81 patients surviving over 26 weeks after cARV initiations  was  52 months (sd 27.4m.)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248895" y="5790502"/>
            <a:ext cx="394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Franklin Gothic Medium"/>
                <a:cs typeface="Franklin Gothic Medium"/>
              </a:rPr>
              <a:t>Volkow  et al. AIDS Res Therapy 2017</a:t>
            </a:r>
            <a:r>
              <a:rPr lang="en-US" i="1" dirty="0">
                <a:latin typeface="Franklin Gothic Medium"/>
                <a:cs typeface="Franklin Gothic Medium"/>
              </a:rPr>
              <a:t>.</a:t>
            </a:r>
            <a:r>
              <a:rPr lang="en-US" i="1" dirty="0" smtClean="0">
                <a:latin typeface="Franklin Gothic Medium"/>
                <a:cs typeface="Franklin Gothic Medium"/>
              </a:rPr>
              <a:t> </a:t>
            </a:r>
            <a:endParaRPr lang="en-US" i="1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2215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458" y="-58737"/>
            <a:ext cx="1069108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HHV-8/KSHV Viral Loads </a:t>
            </a:r>
            <a:r>
              <a:rPr lang="es-MX" sz="4800" dirty="0" smtClean="0"/>
              <a:t>Correlate </a:t>
            </a:r>
            <a:r>
              <a:rPr lang="es-MX" sz="4800" dirty="0"/>
              <a:t>with </a:t>
            </a:r>
            <a:r>
              <a:rPr lang="es-MX" sz="4800" dirty="0" smtClean="0"/>
              <a:t>Disease Severity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465668" y="1163643"/>
            <a:ext cx="8441266" cy="4525962"/>
          </a:xfrm>
        </p:spPr>
        <p:txBody>
          <a:bodyPr>
            <a:normAutofit/>
          </a:bodyPr>
          <a:lstStyle/>
          <a:p>
            <a:pPr marL="1828800" lvl="4" indent="0">
              <a:buNone/>
            </a:pPr>
            <a:endParaRPr lang="es-MX" dirty="0" smtClean="0">
              <a:cs typeface="+mn-cs"/>
            </a:endParaRPr>
          </a:p>
          <a:p>
            <a:pPr lvl="4"/>
            <a:endParaRPr lang="es-MX" dirty="0" smtClean="0">
              <a:cs typeface="+mn-cs"/>
            </a:endParaRPr>
          </a:p>
          <a:p>
            <a:pPr marL="0" indent="0">
              <a:buNone/>
            </a:pPr>
            <a:endParaRPr lang="es-ES_tradnl" dirty="0"/>
          </a:p>
        </p:txBody>
      </p:sp>
      <p:pic>
        <p:nvPicPr>
          <p:cNvPr id="4" name="Picture 121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33889961"/>
            <a:ext cx="17335500" cy="900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1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1" y="34042361"/>
            <a:ext cx="17335500" cy="900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0" y="1320800"/>
            <a:ext cx="6146800" cy="42312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226776" y="5842005"/>
            <a:ext cx="35738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4"/>
            <a:r>
              <a:rPr lang="es-ES_tradnl" sz="1400" i="1" dirty="0">
                <a:solidFill>
                  <a:srgbClr val="00004D"/>
                </a:solidFill>
              </a:rPr>
              <a:t>Uldrick TS Clin Infect Dis 2010; 51(3):350–</a:t>
            </a:r>
            <a:r>
              <a:rPr lang="es-ES_tradnl" sz="1400" i="1" dirty="0" smtClean="0">
                <a:solidFill>
                  <a:srgbClr val="00004D"/>
                </a:solidFill>
              </a:rPr>
              <a:t>358.</a:t>
            </a:r>
            <a:endParaRPr lang="en-US" sz="1400" i="1" dirty="0">
              <a:solidFill>
                <a:srgbClr val="00004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3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1411" y="95835"/>
            <a:ext cx="10972800" cy="926630"/>
          </a:xfrm>
        </p:spPr>
        <p:txBody>
          <a:bodyPr/>
          <a:lstStyle/>
          <a:p>
            <a:r>
              <a:rPr lang="es-ES_tradnl" dirty="0" smtClean="0"/>
              <a:t>Potential Role of Ganciclovir in KS?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1411" y="959350"/>
            <a:ext cx="11260666" cy="5133879"/>
          </a:xfrm>
        </p:spPr>
        <p:txBody>
          <a:bodyPr>
            <a:normAutofit/>
          </a:bodyPr>
          <a:lstStyle/>
          <a:p>
            <a:pPr marL="1200150" lvl="3" indent="-342900"/>
            <a:r>
              <a:rPr lang="en-US" sz="3200" dirty="0" smtClean="0"/>
              <a:t>Ganciclovir active </a:t>
            </a:r>
            <a:r>
              <a:rPr lang="en-US" sz="3200" i="1" dirty="0" smtClean="0"/>
              <a:t>in vitro </a:t>
            </a:r>
            <a:r>
              <a:rPr lang="en-US" sz="3200" dirty="0" smtClean="0"/>
              <a:t>against HHV-8/KSHV</a:t>
            </a:r>
            <a:endParaRPr lang="en-US" sz="3200" i="1" dirty="0" smtClean="0"/>
          </a:p>
          <a:p>
            <a:pPr marL="1657350" lvl="4" indent="-342900"/>
            <a:r>
              <a:rPr lang="en-US" sz="1800" dirty="0" smtClean="0"/>
              <a:t>Neyts J. Antimicrobiak Agents Chemotherapy 1997:41: 2754</a:t>
            </a:r>
            <a:endParaRPr lang="en-US" sz="2600" dirty="0" smtClean="0"/>
          </a:p>
          <a:p>
            <a:pPr marL="1200150" lvl="3" indent="-342900"/>
            <a:r>
              <a:rPr lang="en-US" sz="3200" dirty="0" smtClean="0"/>
              <a:t>Ganciclovir reduced KS risk when it was given for secondary prophylaxis</a:t>
            </a:r>
          </a:p>
          <a:p>
            <a:pPr marL="1657350" lvl="4" indent="-342900"/>
            <a:r>
              <a:rPr lang="en-US" sz="1800" dirty="0" smtClean="0"/>
              <a:t>Glesby </a:t>
            </a:r>
            <a:r>
              <a:rPr lang="en-US" sz="1800" dirty="0"/>
              <a:t>MJ</a:t>
            </a:r>
            <a:r>
              <a:rPr lang="es-ES_tradnl" sz="1800" dirty="0" smtClean="0">
                <a:effectLst/>
              </a:rPr>
              <a:t> </a:t>
            </a:r>
            <a:r>
              <a:rPr lang="en-US" sz="1800" dirty="0"/>
              <a:t>J Infect Dis 1996; 173: 1477</a:t>
            </a:r>
            <a:r>
              <a:rPr lang="es-ES_tradnl" sz="1800" dirty="0" smtClean="0">
                <a:effectLst/>
              </a:rPr>
              <a:t> </a:t>
            </a:r>
            <a:endParaRPr lang="en-US" sz="2600" dirty="0" smtClean="0"/>
          </a:p>
          <a:p>
            <a:pPr marL="1200150" lvl="3" indent="-342900"/>
            <a:r>
              <a:rPr lang="en-US" sz="3200" dirty="0" smtClean="0"/>
              <a:t>Ganciclovir reduces oropharyngeal HHV-8 replication</a:t>
            </a:r>
            <a:endParaRPr lang="en-US" sz="2800" dirty="0" smtClean="0"/>
          </a:p>
          <a:p>
            <a:pPr marL="1657350" lvl="4" indent="-342900"/>
            <a:r>
              <a:rPr lang="en-US" sz="1800" dirty="0" smtClean="0"/>
              <a:t>Casper C. JID 2008,198:23.</a:t>
            </a:r>
            <a:r>
              <a:rPr lang="en-US" sz="2400" dirty="0" smtClean="0"/>
              <a:t>	</a:t>
            </a:r>
          </a:p>
          <a:p>
            <a:pPr marL="400050" lvl="2" indent="0">
              <a:buNone/>
            </a:pPr>
            <a:r>
              <a:rPr lang="en-US" sz="3400" dirty="0" smtClean="0"/>
              <a:t>	Thus, </a:t>
            </a:r>
            <a:r>
              <a:rPr lang="en-US" sz="3400" dirty="0"/>
              <a:t>we hypothesized that Gancilovir (prodrug </a:t>
            </a:r>
            <a:r>
              <a:rPr lang="en-US" sz="3400" dirty="0" smtClean="0"/>
              <a:t>   	Valganciclovir</a:t>
            </a:r>
            <a:r>
              <a:rPr lang="en-US" sz="3400" dirty="0"/>
              <a:t>) would be therapeutically </a:t>
            </a:r>
            <a:r>
              <a:rPr lang="en-US" sz="3400" dirty="0" smtClean="0"/>
              <a:t>beneficial </a:t>
            </a:r>
            <a:r>
              <a:rPr lang="en-US" sz="3400" dirty="0"/>
              <a:t>in the </a:t>
            </a:r>
            <a:r>
              <a:rPr lang="en-US" sz="3400" dirty="0" smtClean="0"/>
              <a:t>treatment </a:t>
            </a:r>
            <a:r>
              <a:rPr lang="en-US" sz="3400" dirty="0"/>
              <a:t>of </a:t>
            </a:r>
            <a:r>
              <a:rPr lang="en-US" sz="3400" dirty="0" smtClean="0"/>
              <a:t>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7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5129" y="44577"/>
            <a:ext cx="11725426" cy="1248370"/>
          </a:xfrm>
        </p:spPr>
        <p:txBody>
          <a:bodyPr>
            <a:noAutofit/>
          </a:bodyPr>
          <a:lstStyle/>
          <a:p>
            <a:r>
              <a:rPr lang="en-US" sz="3600" dirty="0" smtClean="0"/>
              <a:t>Open Label RCT of Valganciclovir before cART compared</a:t>
            </a:r>
            <a:r>
              <a:rPr lang="en-US" sz="3600" i="1" dirty="0" smtClean="0"/>
              <a:t> </a:t>
            </a:r>
            <a:r>
              <a:rPr lang="en-US" sz="3600" dirty="0"/>
              <a:t>to</a:t>
            </a:r>
            <a:r>
              <a:rPr lang="en-US" sz="3600" i="1" dirty="0"/>
              <a:t> </a:t>
            </a:r>
            <a:r>
              <a:rPr lang="en-US" sz="3600" dirty="0" smtClean="0"/>
              <a:t>cART (Vincristine and Bleomicyn as needed*)</a:t>
            </a:r>
            <a:endParaRPr lang="es-MX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623424" y="5577287"/>
            <a:ext cx="34064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tx2">
                    <a:lumMod val="75000"/>
                  </a:schemeClr>
                </a:solidFill>
              </a:rPr>
              <a:t>Clincal Trails 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</a:rPr>
              <a:t>NIH ID 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NCT03296553. </a:t>
            </a:r>
          </a:p>
          <a:p>
            <a:r>
              <a:rPr lang="es-MX" sz="1600" dirty="0" smtClean="0">
                <a:solidFill>
                  <a:schemeClr val="tx2">
                    <a:lumMod val="75000"/>
                  </a:schemeClr>
                </a:solidFill>
              </a:rPr>
              <a:t>IRB: INCan  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</a:rPr>
              <a:t>015/031/INI) (CEI/950/15)</a:t>
            </a:r>
            <a:endParaRPr lang="es-MX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es-ES" dirty="0"/>
          </a:p>
        </p:txBody>
      </p:sp>
      <p:grpSp>
        <p:nvGrpSpPr>
          <p:cNvPr id="14" name="Agrupar 13"/>
          <p:cNvGrpSpPr/>
          <p:nvPr/>
        </p:nvGrpSpPr>
        <p:grpSpPr>
          <a:xfrm>
            <a:off x="1133199" y="1572973"/>
            <a:ext cx="9292175" cy="2849883"/>
            <a:chOff x="893314" y="2077763"/>
            <a:chExt cx="9292175" cy="2849883"/>
          </a:xfrm>
        </p:grpSpPr>
        <p:sp>
          <p:nvSpPr>
            <p:cNvPr id="5" name="CuadroTexto 4">
              <a:extLst>
                <a:ext uri="{FF2B5EF4-FFF2-40B4-BE49-F238E27FC236}">
                  <a16:creationId xmlns="" xmlns:a16="http://schemas.microsoft.com/office/drawing/2014/main" id="{3B2F3486-2932-474B-AC00-5ADFC4EA2528}"/>
                </a:ext>
              </a:extLst>
            </p:cNvPr>
            <p:cNvSpPr txBox="1"/>
            <p:nvPr/>
          </p:nvSpPr>
          <p:spPr>
            <a:xfrm>
              <a:off x="2679717" y="2105985"/>
              <a:ext cx="6913345" cy="611386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  <a:alpha val="54902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/>
                <a:t>Valganciclovir 900mg BID</a:t>
              </a:r>
              <a:endParaRPr lang="es-MX" sz="1400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="" xmlns:a16="http://schemas.microsoft.com/office/drawing/2014/main" id="{AB6645A6-9461-0043-9CFD-9071982D1647}"/>
                </a:ext>
              </a:extLst>
            </p:cNvPr>
            <p:cNvSpPr txBox="1"/>
            <p:nvPr/>
          </p:nvSpPr>
          <p:spPr>
            <a:xfrm>
              <a:off x="2553132" y="4342870"/>
              <a:ext cx="763235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>
                  <a:solidFill>
                    <a:srgbClr val="002060"/>
                  </a:solidFill>
                </a:rPr>
                <a:t>0     1      2          4                    8                 12                   16                                    24                                     48</a:t>
              </a:r>
            </a:p>
            <a:p>
              <a:pPr algn="ctr"/>
              <a:r>
                <a:rPr lang="es-MX" sz="1600" b="1" dirty="0">
                  <a:solidFill>
                    <a:srgbClr val="002060"/>
                  </a:solidFill>
                </a:rPr>
                <a:t>Weeks</a:t>
              </a:r>
              <a:r>
                <a:rPr lang="es-MX" dirty="0">
                  <a:solidFill>
                    <a:srgbClr val="002060"/>
                  </a:solidFill>
                </a:rPr>
                <a:t>      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="" xmlns:a16="http://schemas.microsoft.com/office/drawing/2014/main" id="{4E7BEA64-C8F6-D041-B45A-B432DE4B643A}"/>
                </a:ext>
              </a:extLst>
            </p:cNvPr>
            <p:cNvSpPr txBox="1"/>
            <p:nvPr/>
          </p:nvSpPr>
          <p:spPr>
            <a:xfrm>
              <a:off x="3878123" y="2781856"/>
              <a:ext cx="5802620" cy="611386"/>
            </a:xfrm>
            <a:prstGeom prst="rightArrow">
              <a:avLst/>
            </a:prstGeom>
            <a:solidFill>
              <a:srgbClr val="DAE3F3">
                <a:alpha val="54902"/>
              </a:srgb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/>
                <a:t>cART</a:t>
              </a:r>
              <a:endParaRPr lang="es-MX" sz="1400" dirty="0"/>
            </a:p>
          </p:txBody>
        </p:sp>
        <p:sp>
          <p:nvSpPr>
            <p:cNvPr id="8" name="Abrir llave 7">
              <a:extLst>
                <a:ext uri="{FF2B5EF4-FFF2-40B4-BE49-F238E27FC236}">
                  <a16:creationId xmlns="" xmlns:a16="http://schemas.microsoft.com/office/drawing/2014/main" id="{4E339DD9-B169-4341-B0B8-AA51A87933DB}"/>
                </a:ext>
              </a:extLst>
            </p:cNvPr>
            <p:cNvSpPr/>
            <p:nvPr/>
          </p:nvSpPr>
          <p:spPr>
            <a:xfrm>
              <a:off x="2380400" y="2077763"/>
              <a:ext cx="177397" cy="1160258"/>
            </a:xfrm>
            <a:prstGeom prst="leftBrace">
              <a:avLst>
                <a:gd name="adj1" fmla="val 71813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="" xmlns:a16="http://schemas.microsoft.com/office/drawing/2014/main" id="{6F71823C-B8F8-3D4D-942A-73C6A4A6E1A3}"/>
                </a:ext>
              </a:extLst>
            </p:cNvPr>
            <p:cNvSpPr txBox="1"/>
            <p:nvPr/>
          </p:nvSpPr>
          <p:spPr>
            <a:xfrm>
              <a:off x="2671123" y="3506236"/>
              <a:ext cx="7051439" cy="611386"/>
            </a:xfrm>
            <a:prstGeom prst="rightArrow">
              <a:avLst/>
            </a:prstGeom>
            <a:solidFill>
              <a:srgbClr val="DAE3F3">
                <a:alpha val="54902"/>
              </a:srgb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/>
                <a:t>c</a:t>
              </a:r>
              <a:r>
                <a:rPr lang="es-MX" sz="1400" b="1" dirty="0" smtClean="0"/>
                <a:t>ART</a:t>
              </a:r>
              <a:endParaRPr lang="es-MX" sz="1400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792111" y="4134556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DC660410-7C8F-8849-B094-B59DE04285B5}"/>
                </a:ext>
              </a:extLst>
            </p:cNvPr>
            <p:cNvSpPr txBox="1"/>
            <p:nvPr/>
          </p:nvSpPr>
          <p:spPr>
            <a:xfrm>
              <a:off x="1344866" y="3571652"/>
              <a:ext cx="1208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solidFill>
                    <a:srgbClr val="002060"/>
                  </a:solidFill>
                </a:rPr>
                <a:t>Control</a:t>
              </a:r>
              <a:r>
                <a:rPr lang="es-MX" dirty="0">
                  <a:solidFill>
                    <a:srgbClr val="002060"/>
                  </a:solidFill>
                </a:rPr>
                <a:t>      </a:t>
              </a:r>
            </a:p>
          </p:txBody>
        </p:sp>
        <p:sp>
          <p:nvSpPr>
            <p:cNvPr id="12" name="Abrir llave 11">
              <a:extLst>
                <a:ext uri="{FF2B5EF4-FFF2-40B4-BE49-F238E27FC236}">
                  <a16:creationId xmlns="" xmlns:a16="http://schemas.microsoft.com/office/drawing/2014/main" id="{43E8331F-B7F9-6542-8C0E-D9BF2BB7BA5E}"/>
                </a:ext>
              </a:extLst>
            </p:cNvPr>
            <p:cNvSpPr/>
            <p:nvPr/>
          </p:nvSpPr>
          <p:spPr>
            <a:xfrm>
              <a:off x="2338917" y="3419501"/>
              <a:ext cx="118265" cy="728412"/>
            </a:xfrm>
            <a:prstGeom prst="leftBrace">
              <a:avLst>
                <a:gd name="adj1" fmla="val 71813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cxnSp>
          <p:nvCxnSpPr>
            <p:cNvPr id="13" name="Conector recto de flecha 12">
              <a:extLst>
                <a:ext uri="{FF2B5EF4-FFF2-40B4-BE49-F238E27FC236}">
                  <a16:creationId xmlns="" xmlns:a16="http://schemas.microsoft.com/office/drawing/2014/main" id="{940ACE69-9C58-8247-AD0F-9EBC2D5125BD}"/>
                </a:ext>
              </a:extLst>
            </p:cNvPr>
            <p:cNvCxnSpPr>
              <a:cxnSpLocks/>
            </p:cNvCxnSpPr>
            <p:nvPr/>
          </p:nvCxnSpPr>
          <p:spPr>
            <a:xfrm>
              <a:off x="2177237" y="4328753"/>
              <a:ext cx="774768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="" xmlns:a16="http://schemas.microsoft.com/office/drawing/2014/main" id="{0C9B8643-2ED7-A74B-8A62-BAED473EF3A7}"/>
                </a:ext>
              </a:extLst>
            </p:cNvPr>
            <p:cNvCxnSpPr/>
            <p:nvPr/>
          </p:nvCxnSpPr>
          <p:spPr>
            <a:xfrm flipH="1">
              <a:off x="8877791" y="4257990"/>
              <a:ext cx="160639" cy="1521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893314" y="2457303"/>
              <a:ext cx="1460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solidFill>
                    <a:srgbClr val="002060"/>
                  </a:solidFill>
                </a:rPr>
                <a:t>Experimental</a:t>
              </a:r>
              <a:endParaRPr lang="en-US" dirty="0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="" xmlns:a16="http://schemas.microsoft.com/office/drawing/2014/main" id="{0C9B8643-2ED7-A74B-8A62-BAED473EF3A7}"/>
                </a:ext>
              </a:extLst>
            </p:cNvPr>
            <p:cNvCxnSpPr/>
            <p:nvPr/>
          </p:nvCxnSpPr>
          <p:spPr>
            <a:xfrm flipH="1">
              <a:off x="8945525" y="4269280"/>
              <a:ext cx="160639" cy="1521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="" xmlns:a16="http://schemas.microsoft.com/office/drawing/2014/main" id="{5BBA5D51-7475-F546-ADF8-C93BB4A668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70013" y="4025517"/>
              <a:ext cx="9699" cy="3032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>
              <a:extLst>
                <a:ext uri="{FF2B5EF4-FFF2-40B4-BE49-F238E27FC236}">
                  <a16:creationId xmlns="" xmlns:a16="http://schemas.microsoft.com/office/drawing/2014/main" id="{5BBA5D51-7475-F546-ADF8-C93BB4A668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13004" y="4039628"/>
              <a:ext cx="9699" cy="3032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uadroTexto 21"/>
          <p:cNvSpPr txBox="1"/>
          <p:nvPr/>
        </p:nvSpPr>
        <p:spPr>
          <a:xfrm>
            <a:off x="267130" y="4382126"/>
            <a:ext cx="11661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Chemotherapy:  Vincristine </a:t>
            </a:r>
            <a:r>
              <a:rPr lang="en-US" sz="2400" dirty="0"/>
              <a:t>2 mg and Bleomicyn 15 </a:t>
            </a:r>
            <a:r>
              <a:rPr lang="en-US" sz="2400" dirty="0" smtClean="0"/>
              <a:t>US</a:t>
            </a:r>
          </a:p>
          <a:p>
            <a:r>
              <a:rPr lang="en-US" sz="2400" dirty="0" smtClean="0"/>
              <a:t>	</a:t>
            </a:r>
            <a:r>
              <a:rPr lang="en-US" sz="2400" b="1" dirty="0" smtClean="0"/>
              <a:t>Initially</a:t>
            </a:r>
            <a:r>
              <a:rPr lang="en-US" sz="2400" dirty="0"/>
              <a:t>: 	 </a:t>
            </a:r>
            <a:r>
              <a:rPr lang="en-US" sz="2400" dirty="0" smtClean="0"/>
              <a:t>Extensive </a:t>
            </a:r>
            <a:r>
              <a:rPr lang="en-US" sz="2400" dirty="0"/>
              <a:t>KS compromise before starting cART and/or Oro-pharyngeal lesions</a:t>
            </a:r>
          </a:p>
          <a:p>
            <a:r>
              <a:rPr lang="en-US" sz="2400" dirty="0" smtClean="0"/>
              <a:t>	</a:t>
            </a:r>
            <a:r>
              <a:rPr lang="en-US" sz="2400" b="1" dirty="0" smtClean="0"/>
              <a:t>Follow</a:t>
            </a:r>
            <a:r>
              <a:rPr lang="en-US" sz="2400" b="1" dirty="0"/>
              <a:t>-up</a:t>
            </a:r>
            <a:r>
              <a:rPr lang="en-US" sz="2400" dirty="0"/>
              <a:t>: </a:t>
            </a:r>
            <a:r>
              <a:rPr lang="en-US" sz="2400" dirty="0" smtClean="0"/>
              <a:t> </a:t>
            </a:r>
            <a:r>
              <a:rPr lang="en-US" sz="2400" dirty="0"/>
              <a:t>In cases of Severe IRIS-KS</a:t>
            </a:r>
          </a:p>
          <a:p>
            <a:pPr lvl="1"/>
            <a:r>
              <a:rPr lang="en-US" sz="2400" dirty="0"/>
              <a:t>              </a:t>
            </a:r>
            <a:r>
              <a:rPr lang="en-US" sz="2400" dirty="0" smtClean="0"/>
              <a:t>        Extensive </a:t>
            </a:r>
            <a:r>
              <a:rPr lang="en-US" sz="2400" dirty="0"/>
              <a:t>KS without IRIS-KS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086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839" r="12928" b="12714"/>
          <a:stretch/>
        </p:blipFill>
        <p:spPr>
          <a:xfrm>
            <a:off x="1405467" y="906072"/>
            <a:ext cx="9211734" cy="5223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92" y="105306"/>
            <a:ext cx="10691084" cy="919161"/>
          </a:xfrm>
        </p:spPr>
        <p:txBody>
          <a:bodyPr/>
          <a:lstStyle/>
          <a:p>
            <a:r>
              <a:rPr lang="en-US" dirty="0" smtClean="0"/>
              <a:t>Study Timeline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9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of interest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627687" y="2057181"/>
            <a:ext cx="8639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Participated on Advisory boards in the last five years. </a:t>
            </a:r>
          </a:p>
          <a:p>
            <a:pPr algn="ctr"/>
            <a:r>
              <a:rPr lang="en-US" sz="2800" dirty="0" smtClean="0"/>
              <a:t>Abbvie</a:t>
            </a:r>
          </a:p>
          <a:p>
            <a:pPr algn="ctr"/>
            <a:r>
              <a:rPr lang="en-US" sz="2800" dirty="0" smtClean="0"/>
              <a:t>ViiV</a:t>
            </a:r>
          </a:p>
          <a:p>
            <a:pPr algn="ctr"/>
            <a:r>
              <a:rPr lang="en-US" sz="2800" dirty="0" smtClean="0"/>
              <a:t>Gilead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9684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679" y="26037"/>
            <a:ext cx="10691084" cy="1143000"/>
          </a:xfrm>
        </p:spPr>
        <p:txBody>
          <a:bodyPr/>
          <a:lstStyle/>
          <a:p>
            <a:r>
              <a:rPr lang="en-US" dirty="0" smtClean="0"/>
              <a:t>Clinical Evaluation and Enrollment Criteria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4294967295"/>
          </p:nvPr>
        </p:nvSpPr>
        <p:spPr>
          <a:xfrm>
            <a:off x="124691" y="863973"/>
            <a:ext cx="6401522" cy="5456237"/>
          </a:xfrm>
        </p:spPr>
        <p:txBody>
          <a:bodyPr>
            <a:noAutofit/>
          </a:bodyPr>
          <a:lstStyle/>
          <a:p>
            <a:pPr>
              <a:lnSpc>
                <a:spcPts val="2180"/>
              </a:lnSpc>
            </a:pPr>
            <a:r>
              <a:rPr lang="en-US" sz="2000" dirty="0" smtClean="0"/>
              <a:t>Exhaustive </a:t>
            </a:r>
            <a:r>
              <a:rPr lang="en-US" sz="2000" dirty="0"/>
              <a:t>research to </a:t>
            </a:r>
            <a:r>
              <a:rPr lang="en-US" sz="2000" dirty="0" smtClean="0"/>
              <a:t>diagnose co-infections </a:t>
            </a:r>
          </a:p>
          <a:p>
            <a:pPr>
              <a:lnSpc>
                <a:spcPts val="2180"/>
              </a:lnSpc>
            </a:pPr>
            <a:r>
              <a:rPr lang="en-US" sz="2000" dirty="0" smtClean="0"/>
              <a:t>Bone </a:t>
            </a:r>
            <a:r>
              <a:rPr lang="en-US" sz="2000" dirty="0"/>
              <a:t>marrow culture and bone biopsy</a:t>
            </a:r>
          </a:p>
          <a:p>
            <a:pPr>
              <a:lnSpc>
                <a:spcPts val="2180"/>
              </a:lnSpc>
            </a:pPr>
            <a:r>
              <a:rPr lang="en-US" sz="2000" dirty="0" smtClean="0"/>
              <a:t>Serology for Syphilis, HBC, HVC</a:t>
            </a:r>
            <a:endParaRPr lang="en-US" sz="2000" dirty="0"/>
          </a:p>
          <a:p>
            <a:pPr>
              <a:lnSpc>
                <a:spcPts val="2180"/>
              </a:lnSpc>
            </a:pPr>
            <a:r>
              <a:rPr lang="en-US" sz="2000" b="1" dirty="0"/>
              <a:t>Histoplasmosi</a:t>
            </a:r>
            <a:r>
              <a:rPr lang="en-US" sz="2000" dirty="0"/>
              <a:t>s </a:t>
            </a:r>
            <a:endParaRPr lang="en-US" sz="2000" dirty="0" smtClean="0"/>
          </a:p>
          <a:p>
            <a:pPr>
              <a:lnSpc>
                <a:spcPts val="2180"/>
              </a:lnSpc>
            </a:pPr>
            <a:r>
              <a:rPr lang="en-US" sz="2000" dirty="0" smtClean="0"/>
              <a:t>If </a:t>
            </a:r>
            <a:r>
              <a:rPr lang="en-US" sz="2000" dirty="0"/>
              <a:t>indicated LP </a:t>
            </a:r>
            <a:endParaRPr lang="en-US" sz="2000" dirty="0" smtClean="0"/>
          </a:p>
          <a:p>
            <a:pPr>
              <a:lnSpc>
                <a:spcPts val="2180"/>
              </a:lnSpc>
            </a:pPr>
            <a:r>
              <a:rPr lang="en-US" sz="2000" b="1" dirty="0" smtClean="0"/>
              <a:t>Tuberculosis</a:t>
            </a:r>
            <a:r>
              <a:rPr lang="en-US" sz="2000" dirty="0"/>
              <a:t>: </a:t>
            </a:r>
            <a:r>
              <a:rPr lang="en-US" sz="2000" dirty="0" smtClean="0"/>
              <a:t>GenXpert </a:t>
            </a:r>
            <a:r>
              <a:rPr lang="en-US" sz="2000" dirty="0"/>
              <a:t>of sputum or biopsy specimen</a:t>
            </a:r>
          </a:p>
          <a:p>
            <a:pPr>
              <a:lnSpc>
                <a:spcPts val="2180"/>
              </a:lnSpc>
            </a:pPr>
            <a:r>
              <a:rPr lang="en-US" sz="2000" b="1" dirty="0" smtClean="0"/>
              <a:t>Cryptococcu</a:t>
            </a:r>
            <a:r>
              <a:rPr lang="en-US" sz="2000" dirty="0" smtClean="0"/>
              <a:t>s </a:t>
            </a:r>
            <a:r>
              <a:rPr lang="en-US" sz="2000" dirty="0"/>
              <a:t>antigen</a:t>
            </a:r>
          </a:p>
          <a:p>
            <a:pPr>
              <a:lnSpc>
                <a:spcPts val="2180"/>
              </a:lnSpc>
            </a:pPr>
            <a:r>
              <a:rPr lang="en-US" sz="2000" dirty="0"/>
              <a:t>Ophthalmologic evaluation </a:t>
            </a:r>
            <a:endParaRPr lang="en-US" sz="2000" dirty="0" smtClean="0"/>
          </a:p>
          <a:p>
            <a:pPr>
              <a:lnSpc>
                <a:spcPts val="2180"/>
              </a:lnSpc>
            </a:pPr>
            <a:r>
              <a:rPr lang="en-US" sz="2000" dirty="0" smtClean="0"/>
              <a:t>Upper </a:t>
            </a:r>
            <a:r>
              <a:rPr lang="en-US" sz="2000" dirty="0"/>
              <a:t>GIT endoscopy</a:t>
            </a:r>
          </a:p>
          <a:p>
            <a:pPr>
              <a:lnSpc>
                <a:spcPts val="2180"/>
              </a:lnSpc>
            </a:pPr>
            <a:r>
              <a:rPr lang="en-US" sz="2000" dirty="0"/>
              <a:t>Colonoscopy </a:t>
            </a:r>
            <a:r>
              <a:rPr lang="en-US" sz="2000" dirty="0" smtClean="0"/>
              <a:t>if </a:t>
            </a:r>
            <a:r>
              <a:rPr lang="en-US" sz="2000" dirty="0"/>
              <a:t>patient had diarrhea or </a:t>
            </a:r>
            <a:r>
              <a:rPr lang="en-US" sz="2000" dirty="0" smtClean="0"/>
              <a:t>bleeding</a:t>
            </a:r>
            <a:endParaRPr lang="en-US" sz="2000" dirty="0"/>
          </a:p>
          <a:p>
            <a:pPr>
              <a:lnSpc>
                <a:spcPts val="2180"/>
              </a:lnSpc>
            </a:pPr>
            <a:r>
              <a:rPr lang="en-US" sz="2000" dirty="0"/>
              <a:t>Chest Ct Scan (neck, thorax and abdomen)</a:t>
            </a:r>
          </a:p>
          <a:p>
            <a:pPr>
              <a:lnSpc>
                <a:spcPts val="2180"/>
              </a:lnSpc>
            </a:pPr>
            <a:r>
              <a:rPr lang="en-US" sz="2000" dirty="0"/>
              <a:t>Biopsy and culture </a:t>
            </a:r>
            <a:r>
              <a:rPr lang="en-US" sz="2000" dirty="0" smtClean="0"/>
              <a:t>of enlarged </a:t>
            </a:r>
            <a:r>
              <a:rPr lang="en-US" sz="2000" dirty="0"/>
              <a:t>lymph </a:t>
            </a:r>
            <a:r>
              <a:rPr lang="en-US" sz="2000" dirty="0" smtClean="0"/>
              <a:t>nodes</a:t>
            </a:r>
            <a:endParaRPr lang="en-US" sz="2000" dirty="0"/>
          </a:p>
          <a:p>
            <a:pPr>
              <a:lnSpc>
                <a:spcPts val="2180"/>
              </a:lnSpc>
            </a:pPr>
            <a:r>
              <a:rPr lang="en-US" sz="2000" dirty="0"/>
              <a:t>Bronchoscopy with BAL if indicated</a:t>
            </a:r>
          </a:p>
          <a:p>
            <a:pPr>
              <a:lnSpc>
                <a:spcPts val="2180"/>
              </a:lnSpc>
            </a:pPr>
            <a:r>
              <a:rPr lang="en-US" sz="2000" dirty="0"/>
              <a:t>Thorax Gallium scan or PET if required</a:t>
            </a:r>
            <a:r>
              <a:rPr lang="en-US" sz="2000" dirty="0" smtClean="0"/>
              <a:t>.</a:t>
            </a:r>
            <a:endParaRPr lang="es-ES" sz="20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4294967295"/>
          </p:nvPr>
        </p:nvSpPr>
        <p:spPr>
          <a:xfrm>
            <a:off x="6301221" y="863973"/>
            <a:ext cx="5665787" cy="51211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Inclusion criteria:</a:t>
            </a:r>
          </a:p>
          <a:p>
            <a:pPr lvl="1"/>
            <a:r>
              <a:rPr lang="en-US" sz="2000" b="1" dirty="0" smtClean="0"/>
              <a:t>AIDS </a:t>
            </a:r>
            <a:r>
              <a:rPr lang="en-US" sz="2000" b="1" dirty="0"/>
              <a:t>cART naïve patients with disseminated  Kaposi Sarcoma </a:t>
            </a:r>
            <a:r>
              <a:rPr lang="en-US" sz="2000" dirty="0"/>
              <a:t>(pulmonary disease and/or 30 skin lesions, and/or lymphedema and/or </a:t>
            </a:r>
            <a:r>
              <a:rPr lang="en-US" sz="2000" dirty="0" smtClean="0"/>
              <a:t>lymph node </a:t>
            </a:r>
            <a:r>
              <a:rPr lang="en-US" sz="2000" dirty="0"/>
              <a:t>involvement and/or GIT involvement, (biopsy proven only one site needed).</a:t>
            </a:r>
            <a:endParaRPr lang="es-MX" sz="2000" dirty="0"/>
          </a:p>
          <a:p>
            <a:pPr lvl="1"/>
            <a:r>
              <a:rPr lang="en-US" sz="2000" dirty="0" smtClean="0"/>
              <a:t>Provide signed </a:t>
            </a:r>
            <a:r>
              <a:rPr lang="en-US" sz="2000" dirty="0"/>
              <a:t>inform consent</a:t>
            </a:r>
            <a:r>
              <a:rPr lang="en-US" sz="2000" dirty="0" smtClean="0"/>
              <a:t>.</a:t>
            </a:r>
            <a:endParaRPr lang="es-MX" sz="2000" dirty="0"/>
          </a:p>
          <a:p>
            <a:pPr marL="0" indent="0">
              <a:buNone/>
            </a:pPr>
            <a:r>
              <a:rPr lang="en-US" sz="2000" b="1" dirty="0"/>
              <a:t>Exclusion criteria: </a:t>
            </a:r>
          </a:p>
          <a:p>
            <a:pPr lvl="1"/>
            <a:r>
              <a:rPr lang="en-US" sz="2000" dirty="0"/>
              <a:t>Any </a:t>
            </a:r>
            <a:r>
              <a:rPr lang="en-US" sz="2000" b="1" dirty="0"/>
              <a:t>other malignant disease</a:t>
            </a:r>
            <a:r>
              <a:rPr lang="en-US" sz="2000" dirty="0"/>
              <a:t>.</a:t>
            </a:r>
          </a:p>
          <a:p>
            <a:pPr lvl="1"/>
            <a:r>
              <a:rPr lang="en-US" sz="2000" b="1" dirty="0" smtClean="0"/>
              <a:t>Castleman´s </a:t>
            </a:r>
            <a:r>
              <a:rPr lang="en-US" sz="2000" dirty="0" smtClean="0"/>
              <a:t>disease</a:t>
            </a:r>
            <a:endParaRPr lang="es-MX" sz="2000" dirty="0"/>
          </a:p>
          <a:p>
            <a:pPr lvl="1"/>
            <a:r>
              <a:rPr lang="en-US" sz="2000" dirty="0"/>
              <a:t>Patients receiving </a:t>
            </a:r>
            <a:r>
              <a:rPr lang="en-US" sz="2000" b="1" dirty="0"/>
              <a:t>steroids</a:t>
            </a:r>
            <a:r>
              <a:rPr lang="en-US" sz="2000" dirty="0"/>
              <a:t> for the last two </a:t>
            </a:r>
            <a:r>
              <a:rPr lang="en-US" sz="2000" dirty="0" smtClean="0"/>
              <a:t>months previous to screening.</a:t>
            </a:r>
            <a:endParaRPr lang="es-MX" sz="2000" dirty="0"/>
          </a:p>
          <a:p>
            <a:pPr lvl="1"/>
            <a:r>
              <a:rPr lang="en-US" sz="2000" dirty="0"/>
              <a:t>Active </a:t>
            </a:r>
            <a:r>
              <a:rPr lang="en-US" sz="2000" b="1" dirty="0"/>
              <a:t>Hepatitis B or C</a:t>
            </a:r>
            <a:r>
              <a:rPr lang="en-US" sz="2000" dirty="0"/>
              <a:t>.</a:t>
            </a:r>
            <a:endParaRPr lang="es-MX" sz="2000" dirty="0"/>
          </a:p>
          <a:p>
            <a:pPr lvl="1"/>
            <a:r>
              <a:rPr lang="en-US" sz="2000" dirty="0"/>
              <a:t> </a:t>
            </a:r>
            <a:r>
              <a:rPr lang="en-US" sz="2000" b="1" dirty="0" smtClean="0"/>
              <a:t>CMV end </a:t>
            </a:r>
            <a:r>
              <a:rPr lang="en-US" sz="2000" b="1" dirty="0"/>
              <a:t>organ </a:t>
            </a:r>
            <a:r>
              <a:rPr lang="en-US" sz="2000" b="1" dirty="0" smtClean="0"/>
              <a:t>disease; </a:t>
            </a:r>
            <a:r>
              <a:rPr lang="en-US" sz="2000" dirty="0" smtClean="0"/>
              <a:t>APACHE </a:t>
            </a:r>
            <a:r>
              <a:rPr lang="en-US" sz="2000" dirty="0"/>
              <a:t>&gt;</a:t>
            </a:r>
            <a:r>
              <a:rPr lang="en-US" sz="2000" dirty="0" smtClean="0"/>
              <a:t>15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05893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64" y="756764"/>
            <a:ext cx="9504904" cy="53819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22074" y="53645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8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6971" y="-7581"/>
            <a:ext cx="10691084" cy="781093"/>
          </a:xfrm>
        </p:spPr>
        <p:txBody>
          <a:bodyPr>
            <a:normAutofit/>
          </a:bodyPr>
          <a:lstStyle/>
          <a:p>
            <a:r>
              <a:rPr lang="en-US" dirty="0" smtClean="0"/>
              <a:t>IRIS-KS criteria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74630" y="773512"/>
            <a:ext cx="5117728" cy="39512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Non severe IRIS</a:t>
            </a:r>
          </a:p>
          <a:p>
            <a:r>
              <a:rPr lang="en-US" dirty="0" smtClean="0"/>
              <a:t>Abrupt increase in the size or number of KS lesions, </a:t>
            </a:r>
          </a:p>
          <a:p>
            <a:r>
              <a:rPr lang="en-US" dirty="0" smtClean="0"/>
              <a:t>appearance or exacerbation of lymphedema.</a:t>
            </a:r>
          </a:p>
          <a:p>
            <a:r>
              <a:rPr lang="en-US" dirty="0"/>
              <a:t>At least </a:t>
            </a:r>
            <a:r>
              <a:rPr lang="en-US" dirty="0" smtClean="0"/>
              <a:t>one </a:t>
            </a:r>
            <a:r>
              <a:rPr lang="en-US" dirty="0"/>
              <a:t>of the following criteria</a:t>
            </a:r>
            <a:endParaRPr lang="en-US" dirty="0" smtClean="0"/>
          </a:p>
          <a:p>
            <a:r>
              <a:rPr lang="en-US" dirty="0" smtClean="0"/>
              <a:t>at least 1 log10 of HIV-1 RNA </a:t>
            </a:r>
          </a:p>
          <a:p>
            <a:r>
              <a:rPr lang="en-US" dirty="0" smtClean="0"/>
              <a:t>decrease an increase of ≥50 cells/mm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</a:p>
          <a:p>
            <a:r>
              <a:rPr lang="en-US" dirty="0" smtClean="0"/>
              <a:t>or ≥two fold rise in baseline CD4+ cell 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835664" y="698698"/>
            <a:ext cx="6356335" cy="5544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Severe-IRIS </a:t>
            </a:r>
            <a:endParaRPr lang="en-US" b="1" dirty="0" smtClean="0"/>
          </a:p>
          <a:p>
            <a:pPr marL="0" indent="0">
              <a:buNone/>
            </a:pPr>
            <a:r>
              <a:rPr lang="en-US" sz="2000" dirty="0" smtClean="0"/>
              <a:t>(</a:t>
            </a:r>
            <a:r>
              <a:rPr lang="en-US" sz="2000" dirty="0"/>
              <a:t>abrupt clinical deterioration after starting </a:t>
            </a:r>
            <a:r>
              <a:rPr lang="en-US" sz="2000" dirty="0" smtClean="0"/>
              <a:t>cART</a:t>
            </a:r>
            <a:endParaRPr lang="en-US" sz="1200" dirty="0"/>
          </a:p>
          <a:p>
            <a:pPr>
              <a:lnSpc>
                <a:spcPts val="1980"/>
              </a:lnSpc>
            </a:pPr>
            <a:endParaRPr lang="en-US" sz="100" dirty="0" smtClean="0"/>
          </a:p>
          <a:p>
            <a:pPr>
              <a:lnSpc>
                <a:spcPts val="1980"/>
              </a:lnSpc>
            </a:pPr>
            <a:r>
              <a:rPr lang="en-US" dirty="0" smtClean="0"/>
              <a:t>At </a:t>
            </a:r>
            <a:r>
              <a:rPr lang="en-US" dirty="0" smtClean="0"/>
              <a:t>least two of the following : </a:t>
            </a:r>
            <a:endParaRPr lang="en-US" dirty="0" smtClean="0"/>
          </a:p>
          <a:p>
            <a:pPr>
              <a:lnSpc>
                <a:spcPts val="1980"/>
              </a:lnSpc>
            </a:pPr>
            <a:endParaRPr lang="en-US" sz="100" dirty="0" smtClean="0"/>
          </a:p>
          <a:p>
            <a:pPr lvl="1">
              <a:lnSpc>
                <a:spcPts val="1980"/>
              </a:lnSpc>
            </a:pPr>
            <a:r>
              <a:rPr lang="en-US" dirty="0" smtClean="0"/>
              <a:t>Fever (no documented infection)</a:t>
            </a:r>
          </a:p>
          <a:p>
            <a:pPr lvl="1">
              <a:lnSpc>
                <a:spcPts val="1980"/>
              </a:lnSpc>
            </a:pPr>
            <a:r>
              <a:rPr lang="en-US" dirty="0" smtClean="0"/>
              <a:t>abrupt increase in the size or number of KS lesions or exacerbation of lymphedema, or</a:t>
            </a:r>
          </a:p>
          <a:p>
            <a:pPr lvl="1">
              <a:lnSpc>
                <a:spcPts val="1980"/>
              </a:lnSpc>
            </a:pPr>
            <a:r>
              <a:rPr lang="en-US" dirty="0" smtClean="0"/>
              <a:t>increase of otherwise unexplained lung opacities on chest X-rays Ga Scan negative.</a:t>
            </a:r>
          </a:p>
          <a:p>
            <a:pPr lvl="1">
              <a:lnSpc>
                <a:spcPts val="1980"/>
              </a:lnSpc>
            </a:pPr>
            <a:r>
              <a:rPr lang="en-US" dirty="0" smtClean="0"/>
              <a:t>Pleural </a:t>
            </a:r>
            <a:r>
              <a:rPr lang="en-US" dirty="0" smtClean="0"/>
              <a:t>effusion</a:t>
            </a:r>
            <a:endParaRPr lang="en-US" sz="100" dirty="0" smtClean="0"/>
          </a:p>
          <a:p>
            <a:r>
              <a:rPr lang="en-US" dirty="0"/>
              <a:t>Abrupt appearance of at least three </a:t>
            </a:r>
            <a:r>
              <a:rPr lang="en-US" dirty="0" smtClean="0"/>
              <a:t>parameters:</a:t>
            </a:r>
            <a:endParaRPr lang="en-US" dirty="0"/>
          </a:p>
          <a:p>
            <a:pPr marL="0" indent="0">
              <a:lnSpc>
                <a:spcPts val="1980"/>
              </a:lnSpc>
              <a:buNone/>
            </a:pPr>
            <a:r>
              <a:rPr lang="en-US" dirty="0" smtClean="0"/>
              <a:t>	</a:t>
            </a:r>
            <a:r>
              <a:rPr lang="en-US" sz="2000" dirty="0" smtClean="0"/>
              <a:t>thrombocytopenia </a:t>
            </a:r>
            <a:r>
              <a:rPr lang="en-US" sz="2000" dirty="0"/>
              <a:t>&lt;100,000 platelets/ml; </a:t>
            </a:r>
          </a:p>
          <a:p>
            <a:pPr marL="0" indent="0">
              <a:lnSpc>
                <a:spcPts val="1980"/>
              </a:lnSpc>
              <a:buNone/>
            </a:pPr>
            <a:r>
              <a:rPr lang="en-US" sz="2000" b="1" dirty="0" smtClean="0"/>
              <a:t>	Anemia</a:t>
            </a:r>
            <a:endParaRPr lang="en-US" sz="2000" b="1" dirty="0"/>
          </a:p>
          <a:p>
            <a:pPr marL="0" indent="0">
              <a:lnSpc>
                <a:spcPts val="1980"/>
              </a:lnSpc>
              <a:buNone/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Hyponatremia</a:t>
            </a:r>
            <a:endParaRPr lang="en-US" sz="2000" b="1" dirty="0"/>
          </a:p>
          <a:p>
            <a:pPr marL="0" indent="0">
              <a:lnSpc>
                <a:spcPts val="1980"/>
              </a:lnSpc>
              <a:buNone/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Hypoalbuminemia</a:t>
            </a:r>
            <a:endParaRPr lang="en-US" sz="2000" b="1" dirty="0"/>
          </a:p>
          <a:p>
            <a:pPr>
              <a:lnSpc>
                <a:spcPts val="1980"/>
              </a:lnSpc>
            </a:pPr>
            <a:endParaRPr lang="en-US" sz="2000" dirty="0"/>
          </a:p>
          <a:p>
            <a:pPr>
              <a:lnSpc>
                <a:spcPts val="198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6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="" xmlns:a16="http://schemas.microsoft.com/office/drawing/2014/main" id="{95BAD8FF-F235-4C97-B572-8912A147F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548409"/>
              </p:ext>
            </p:extLst>
          </p:nvPr>
        </p:nvGraphicFramePr>
        <p:xfrm>
          <a:off x="495664" y="157492"/>
          <a:ext cx="11056553" cy="5910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701">
                  <a:extLst>
                    <a:ext uri="{9D8B030D-6E8A-4147-A177-3AD203B41FA5}">
                      <a16:colId xmlns="" xmlns:a16="http://schemas.microsoft.com/office/drawing/2014/main" val="3754868009"/>
                    </a:ext>
                  </a:extLst>
                </a:gridCol>
                <a:gridCol w="914803">
                  <a:extLst>
                    <a:ext uri="{9D8B030D-6E8A-4147-A177-3AD203B41FA5}">
                      <a16:colId xmlns="" xmlns:a16="http://schemas.microsoft.com/office/drawing/2014/main" val="2714710267"/>
                    </a:ext>
                  </a:extLst>
                </a:gridCol>
                <a:gridCol w="1506732">
                  <a:extLst>
                    <a:ext uri="{9D8B030D-6E8A-4147-A177-3AD203B41FA5}">
                      <a16:colId xmlns="" xmlns:a16="http://schemas.microsoft.com/office/drawing/2014/main" val="3107200120"/>
                    </a:ext>
                  </a:extLst>
                </a:gridCol>
                <a:gridCol w="1614357">
                  <a:extLst>
                    <a:ext uri="{9D8B030D-6E8A-4147-A177-3AD203B41FA5}">
                      <a16:colId xmlns="" xmlns:a16="http://schemas.microsoft.com/office/drawing/2014/main" val="1639560652"/>
                    </a:ext>
                  </a:extLst>
                </a:gridCol>
                <a:gridCol w="1811667">
                  <a:extLst>
                    <a:ext uri="{9D8B030D-6E8A-4147-A177-3AD203B41FA5}">
                      <a16:colId xmlns="" xmlns:a16="http://schemas.microsoft.com/office/drawing/2014/main" val="524453001"/>
                    </a:ext>
                  </a:extLst>
                </a:gridCol>
                <a:gridCol w="1363235">
                  <a:extLst>
                    <a:ext uri="{9D8B030D-6E8A-4147-A177-3AD203B41FA5}">
                      <a16:colId xmlns="" xmlns:a16="http://schemas.microsoft.com/office/drawing/2014/main" val="3367341626"/>
                    </a:ext>
                  </a:extLst>
                </a:gridCol>
                <a:gridCol w="1318391">
                  <a:extLst>
                    <a:ext uri="{9D8B030D-6E8A-4147-A177-3AD203B41FA5}">
                      <a16:colId xmlns="" xmlns:a16="http://schemas.microsoft.com/office/drawing/2014/main" val="3354253211"/>
                    </a:ext>
                  </a:extLst>
                </a:gridCol>
                <a:gridCol w="1011667">
                  <a:extLst>
                    <a:ext uri="{9D8B030D-6E8A-4147-A177-3AD203B41FA5}">
                      <a16:colId xmlns="" xmlns:a16="http://schemas.microsoft.com/office/drawing/2014/main" val="1946156130"/>
                    </a:ext>
                  </a:extLst>
                </a:gridCol>
              </a:tblGrid>
              <a:tr h="291490">
                <a:tc>
                  <a:txBody>
                    <a:bodyPr/>
                    <a:lstStyle/>
                    <a:p>
                      <a:pPr algn="ctr"/>
                      <a:endParaRPr lang="es-MX" sz="1200" baseline="0" dirty="0"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aseline="0" dirty="0">
                          <a:latin typeface="Arial" panose="020B0604020202020204" pitchFamily="34" charset="0"/>
                        </a:rPr>
                        <a:t>Total </a:t>
                      </a:r>
                      <a:r>
                        <a:rPr lang="es-MX" sz="1200" baseline="0" dirty="0" smtClean="0">
                          <a:latin typeface="Arial" panose="020B0604020202020204" pitchFamily="34" charset="0"/>
                        </a:rPr>
                        <a:t> 40</a:t>
                      </a:r>
                      <a:endParaRPr lang="es-MX" sz="1200" baseline="0" dirty="0"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aseline="0" dirty="0"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aseline="0" dirty="0">
                          <a:latin typeface="Arial" panose="020B0604020202020204" pitchFamily="34" charset="0"/>
                        </a:rPr>
                        <a:t>EXPERIMENTAL </a:t>
                      </a:r>
                      <a:r>
                        <a:rPr lang="es-MX" sz="1200" baseline="0" dirty="0" smtClean="0">
                          <a:latin typeface="Arial" panose="020B0604020202020204" pitchFamily="34" charset="0"/>
                        </a:rPr>
                        <a:t>20</a:t>
                      </a:r>
                      <a:endParaRPr lang="es-MX" sz="1200" baseline="0" dirty="0"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aseline="0" dirty="0"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aseline="0" dirty="0">
                          <a:latin typeface="Arial" panose="020B0604020202020204" pitchFamily="34" charset="0"/>
                        </a:rPr>
                        <a:t>CONTROL 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aseline="0" dirty="0" smtClean="0">
                          <a:latin typeface="Arial" panose="020B0604020202020204" pitchFamily="34" charset="0"/>
                        </a:rPr>
                        <a:t>20</a:t>
                      </a:r>
                      <a:endParaRPr lang="es-MX" sz="1200" baseline="0" dirty="0"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aseline="0" dirty="0">
                          <a:latin typeface="Arial" panose="020B0604020202020204" pitchFamily="34" charset="0"/>
                        </a:rPr>
                        <a:t>P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8675304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9202892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HISTOPLASMA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4092776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SIFILIS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9323495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NEUROSIFILIS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5636075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PARASITES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8448986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H.PYLORI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320468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PCJ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3615528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Co-infections 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5368106"/>
                  </a:ext>
                </a:extLst>
              </a:tr>
              <a:tr h="421041">
                <a:tc>
                  <a:txBody>
                    <a:bodyPr/>
                    <a:lstStyle/>
                    <a:p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At least one Herpes virus coinfection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40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100%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100%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!00%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1300957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Log </a:t>
                      </a:r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KSHV/HHV-</a:t>
                      </a:r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2.7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8.31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SD 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 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97928905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Log VIH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2.32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SD 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 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0285804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Log CMV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2.55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5.56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SD 2.05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9000640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Median CD4 Cells/</a:t>
                      </a:r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ml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36-119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34-110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38-145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6365929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Mediam </a:t>
                      </a:r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CD8 </a:t>
                      </a:r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Cells/ml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395-1178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499-1226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IQR 343-119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6214668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Hb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11.75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10-13.5</a:t>
                      </a:r>
                    </a:p>
                    <a:p>
                      <a:pPr algn="ctr"/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96748">
                <a:tc>
                  <a:txBody>
                    <a:bodyPr/>
                    <a:lstStyle/>
                    <a:p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Platelets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176500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139000-262000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183500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126500-2925003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141500-225000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29912655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Albumin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3-3.9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3.65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3-3.8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IQR 3-4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8778612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Sodium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134-140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133-140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IQR 134-140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59204487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888-2922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965-3525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IQR 628-2410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3610991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CPR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1.3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.68-2.8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1.16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IQR 0.74-2.5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IQR 0.64--3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  <a:endParaRPr lang="es-MX" sz="10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78143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71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24753" y="13610"/>
            <a:ext cx="10515600" cy="895259"/>
          </a:xfrm>
        </p:spPr>
        <p:txBody>
          <a:bodyPr>
            <a:normAutofit/>
          </a:bodyPr>
          <a:lstStyle/>
          <a:p>
            <a:r>
              <a:rPr lang="es-ES_tradnl" dirty="0" smtClean="0"/>
              <a:t>Kaplan-Meier of Survival by Group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908869"/>
            <a:ext cx="8312728" cy="46058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848218" y="5167868"/>
            <a:ext cx="1796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Log rank p=0.855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868358" y="5655735"/>
            <a:ext cx="1006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deaths in control group attributable to IRIS-KS, experimental one Influenza H1N1 and opioid overdose.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0445"/>
          <a:stretch/>
        </p:blipFill>
        <p:spPr>
          <a:xfrm>
            <a:off x="1108823" y="0"/>
            <a:ext cx="8766697" cy="31802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47539" y="3232836"/>
            <a:ext cx="1054388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6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0" y="163783"/>
            <a:ext cx="12192000" cy="6381579"/>
            <a:chOff x="0" y="163773"/>
            <a:chExt cx="12192000" cy="638157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3"/>
            <a:srcRect l="6674" t="13399" r="10490" b="9520"/>
            <a:stretch/>
          </p:blipFill>
          <p:spPr>
            <a:xfrm>
              <a:off x="0" y="163773"/>
              <a:ext cx="12192000" cy="6381579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0" y="230209"/>
              <a:ext cx="1510748" cy="1832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6425978" y="230209"/>
              <a:ext cx="2256845" cy="1832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0" y="3507472"/>
              <a:ext cx="1677725" cy="15807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6425978" y="3507471"/>
              <a:ext cx="2407921" cy="2216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9460231" y="2739512"/>
              <a:ext cx="90455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WEEK </a:t>
              </a:r>
              <a:r>
                <a:rPr lang="es-MX" dirty="0"/>
                <a:t>3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2306955" y="6176020"/>
              <a:ext cx="90455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WEEK </a:t>
              </a:r>
              <a:r>
                <a:rPr lang="es-MX" dirty="0"/>
                <a:t>7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9260204" y="6099820"/>
              <a:ext cx="102154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WEEK 10</a:t>
              </a:r>
              <a:endParaRPr lang="es-MX" dirty="0"/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2285996" y="2737559"/>
            <a:ext cx="96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Baseline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396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133360"/>
            <a:ext cx="12192000" cy="6498307"/>
            <a:chOff x="0" y="0"/>
            <a:chExt cx="12192000" cy="6498307"/>
          </a:xfrm>
        </p:grpSpPr>
        <p:grpSp>
          <p:nvGrpSpPr>
            <p:cNvPr id="12" name="Grupo 11"/>
            <p:cNvGrpSpPr/>
            <p:nvPr/>
          </p:nvGrpSpPr>
          <p:grpSpPr>
            <a:xfrm>
              <a:off x="0" y="0"/>
              <a:ext cx="12192000" cy="6484388"/>
              <a:chOff x="0" y="0"/>
              <a:chExt cx="12192000" cy="6484388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3"/>
              <a:srcRect l="8159" t="13217" r="11020" b="10365"/>
              <a:stretch/>
            </p:blipFill>
            <p:spPr>
              <a:xfrm>
                <a:off x="0" y="0"/>
                <a:ext cx="12192000" cy="64843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Rectángulo 7"/>
              <p:cNvSpPr/>
              <p:nvPr/>
            </p:nvSpPr>
            <p:spPr>
              <a:xfrm>
                <a:off x="0" y="87085"/>
                <a:ext cx="1445623" cy="1741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9" name="Rectángulo 8"/>
              <p:cNvSpPr/>
              <p:nvPr/>
            </p:nvSpPr>
            <p:spPr>
              <a:xfrm>
                <a:off x="0" y="3426822"/>
                <a:ext cx="1445623" cy="1741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10" name="Rectángulo 9"/>
              <p:cNvSpPr/>
              <p:nvPr/>
            </p:nvSpPr>
            <p:spPr>
              <a:xfrm>
                <a:off x="6274525" y="52249"/>
                <a:ext cx="2538549" cy="20900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11" name="Rectángulo 10"/>
              <p:cNvSpPr/>
              <p:nvPr/>
            </p:nvSpPr>
            <p:spPr>
              <a:xfrm>
                <a:off x="6339839" y="3409403"/>
                <a:ext cx="2538549" cy="20900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13" name="CuadroTexto 12"/>
            <p:cNvSpPr txBox="1"/>
            <p:nvPr/>
          </p:nvSpPr>
          <p:spPr>
            <a:xfrm>
              <a:off x="2011680" y="2872862"/>
              <a:ext cx="90455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WEEK 0</a:t>
              </a:r>
              <a:endParaRPr lang="es-MX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9383485" y="2692548"/>
              <a:ext cx="102154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WEEK 12</a:t>
              </a:r>
              <a:endParaRPr lang="es-MX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1953171" y="6128975"/>
              <a:ext cx="102154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WEEK 48</a:t>
              </a:r>
              <a:endParaRPr lang="es-MX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9383485" y="6037535"/>
              <a:ext cx="102154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WEEK 64</a:t>
              </a:r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270050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47E5EA0E-598A-49C7-8C5A-793B03F17681}"/>
              </a:ext>
            </a:extLst>
          </p:cNvPr>
          <p:cNvSpPr/>
          <p:nvPr/>
        </p:nvSpPr>
        <p:spPr>
          <a:xfrm>
            <a:off x="0" y="-34801"/>
            <a:ext cx="12192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49101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badi" panose="020B0604020104020204" pitchFamily="34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29506"/>
            <a:ext cx="10972800" cy="4525963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AIDS patients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with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DKS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should be thoroughly evaluated to investigate and treat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co-infections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.</a:t>
            </a:r>
          </a:p>
          <a:p>
            <a:pPr>
              <a:buClr>
                <a:srgbClr val="C00000"/>
              </a:buClr>
            </a:pPr>
            <a:endParaRPr lang="en-US" sz="2800" b="1" dirty="0">
              <a:solidFill>
                <a:schemeClr val="tx2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Measurement of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HHV-8/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KSHV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viral load should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be standard in the care of patients with DKS</a:t>
            </a:r>
          </a:p>
          <a:p>
            <a:pPr>
              <a:buClr>
                <a:srgbClr val="C00000"/>
              </a:buClr>
            </a:pPr>
            <a:endParaRPr lang="en-US" sz="2800" b="1" dirty="0">
              <a:solidFill>
                <a:schemeClr val="tx2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In patients with &gt;1000 copies/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ml of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HHV-8/KSHV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valganciclovir can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be beneficial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in decreasing IRIS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severity and IRIS attributable mortality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.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en-US" sz="2800" b="1" dirty="0">
              <a:solidFill>
                <a:schemeClr val="tx2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157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295566" y="892197"/>
            <a:ext cx="10597020" cy="5869878"/>
            <a:chOff x="1164357" y="851697"/>
            <a:chExt cx="7725290" cy="5869878"/>
          </a:xfrm>
        </p:grpSpPr>
        <p:sp>
          <p:nvSpPr>
            <p:cNvPr id="3" name="Combinar 2"/>
            <p:cNvSpPr/>
            <p:nvPr/>
          </p:nvSpPr>
          <p:spPr>
            <a:xfrm rot="10800000" flipH="1">
              <a:off x="1458295" y="1163269"/>
              <a:ext cx="6680932" cy="5558306"/>
            </a:xfrm>
            <a:prstGeom prst="flowChartMerg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 sz="2000" dirty="0">
                <a:solidFill>
                  <a:srgbClr val="000000"/>
                </a:solidFill>
                <a:latin typeface="Calibri"/>
              </a:endParaRPr>
            </a:p>
          </p:txBody>
        </p:sp>
        <p:graphicFrame>
          <p:nvGraphicFramePr>
            <p:cNvPr id="4" name="Diagrama 3"/>
            <p:cNvGraphicFramePr/>
            <p:nvPr>
              <p:extLst>
                <p:ext uri="{D42A27DB-BD31-4B8C-83A1-F6EECF244321}">
                  <p14:modId xmlns:p14="http://schemas.microsoft.com/office/powerpoint/2010/main" val="533715255"/>
                </p:ext>
              </p:extLst>
            </p:nvPr>
          </p:nvGraphicFramePr>
          <p:xfrm>
            <a:off x="1192086" y="995691"/>
            <a:ext cx="6687381" cy="41847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5" name="Imagen 4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024140" y="1286847"/>
              <a:ext cx="546030" cy="623144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6638399" y="1492398"/>
              <a:ext cx="1759394" cy="2954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Kaposi Sarcoma </a:t>
              </a:r>
            </a:p>
            <a:p>
              <a:r>
                <a:rPr lang="en-US" b="1" dirty="0">
                  <a:solidFill>
                    <a:prstClr val="black"/>
                  </a:solidFill>
                  <a:latin typeface="Calibri"/>
                </a:rPr>
                <a:t>Severe-IRIS, after TARc</a:t>
              </a:r>
            </a:p>
            <a:p>
              <a:endParaRPr lang="en-US" b="1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Thrombocytopenia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Anemia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Hypoalbuminemia</a:t>
              </a:r>
              <a:br>
                <a:rPr lang="en-US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Hyponatremia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Pleural effusion +-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Massive lymphedema+-</a:t>
              </a:r>
            </a:p>
            <a:p>
              <a:endParaRPr lang="es-E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lecha curvada hacia arriba 7"/>
            <p:cNvSpPr/>
            <p:nvPr/>
          </p:nvSpPr>
          <p:spPr>
            <a:xfrm rot="20016696">
              <a:off x="4201327" y="4142640"/>
              <a:ext cx="989981" cy="379714"/>
            </a:xfrm>
            <a:prstGeom prst="curvedUpArrow">
              <a:avLst>
                <a:gd name="adj1" fmla="val 25000"/>
                <a:gd name="adj2" fmla="val 50000"/>
                <a:gd name="adj3" fmla="val 43489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Elipse 8"/>
            <p:cNvSpPr/>
            <p:nvPr/>
          </p:nvSpPr>
          <p:spPr>
            <a:xfrm>
              <a:off x="3460706" y="4311431"/>
              <a:ext cx="914400" cy="6381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RTA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Imagen 9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170882" y="1613726"/>
              <a:ext cx="546030" cy="623144"/>
            </a:xfrm>
            <a:prstGeom prst="rect">
              <a:avLst/>
            </a:prstGeom>
          </p:spPr>
        </p:pic>
        <p:pic>
          <p:nvPicPr>
            <p:cNvPr id="11" name="Imagen 10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442589" y="1286847"/>
              <a:ext cx="546030" cy="623144"/>
            </a:xfrm>
            <a:prstGeom prst="rect">
              <a:avLst/>
            </a:prstGeom>
          </p:spPr>
        </p:pic>
        <p:pic>
          <p:nvPicPr>
            <p:cNvPr id="12" name="Imagen 11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524404" y="1820619"/>
              <a:ext cx="546030" cy="623144"/>
            </a:xfrm>
            <a:prstGeom prst="rect">
              <a:avLst/>
            </a:prstGeom>
          </p:spPr>
        </p:pic>
        <p:pic>
          <p:nvPicPr>
            <p:cNvPr id="13" name="Imagen 12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507230" y="1613726"/>
              <a:ext cx="546030" cy="623144"/>
            </a:xfrm>
            <a:prstGeom prst="rect">
              <a:avLst/>
            </a:prstGeom>
          </p:spPr>
        </p:pic>
        <p:pic>
          <p:nvPicPr>
            <p:cNvPr id="14" name="Imagen 13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542544" y="1311133"/>
              <a:ext cx="546030" cy="623144"/>
            </a:xfrm>
            <a:prstGeom prst="rect">
              <a:avLst/>
            </a:prstGeom>
          </p:spPr>
        </p:pic>
        <p:pic>
          <p:nvPicPr>
            <p:cNvPr id="15" name="Imagen 14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592967" y="851697"/>
              <a:ext cx="546030" cy="623144"/>
            </a:xfrm>
            <a:prstGeom prst="rect">
              <a:avLst/>
            </a:prstGeom>
          </p:spPr>
        </p:pic>
        <p:pic>
          <p:nvPicPr>
            <p:cNvPr id="16" name="Imagen 15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249819" y="959634"/>
              <a:ext cx="546030" cy="623144"/>
            </a:xfrm>
            <a:prstGeom prst="rect">
              <a:avLst/>
            </a:prstGeom>
          </p:spPr>
        </p:pic>
        <p:pic>
          <p:nvPicPr>
            <p:cNvPr id="17" name="Imagen 16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770801" y="1120134"/>
              <a:ext cx="635547" cy="725303"/>
            </a:xfrm>
            <a:prstGeom prst="rect">
              <a:avLst/>
            </a:prstGeom>
          </p:spPr>
        </p:pic>
        <p:pic>
          <p:nvPicPr>
            <p:cNvPr id="18" name="Imagen 17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626774" y="1120134"/>
              <a:ext cx="546030" cy="623144"/>
            </a:xfrm>
            <a:prstGeom prst="rect">
              <a:avLst/>
            </a:prstGeom>
          </p:spPr>
        </p:pic>
        <p:pic>
          <p:nvPicPr>
            <p:cNvPr id="19" name="Imagen 18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1674760" y="1066456"/>
              <a:ext cx="635547" cy="725303"/>
            </a:xfrm>
            <a:prstGeom prst="rect">
              <a:avLst/>
            </a:prstGeom>
          </p:spPr>
        </p:pic>
        <p:sp>
          <p:nvSpPr>
            <p:cNvPr id="20" name="Elipse 19"/>
            <p:cNvSpPr/>
            <p:nvPr/>
          </p:nvSpPr>
          <p:spPr>
            <a:xfrm>
              <a:off x="5185896" y="5002610"/>
              <a:ext cx="1318212" cy="89684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Elipse 20"/>
            <p:cNvSpPr/>
            <p:nvPr/>
          </p:nvSpPr>
          <p:spPr>
            <a:xfrm>
              <a:off x="6955860" y="5452124"/>
              <a:ext cx="1933787" cy="9144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prstClr val="white"/>
                </a:solidFill>
                <a:latin typeface="Calibri"/>
              </a:endParaRP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/>
                </a:rPr>
                <a:t>Coinfections</a:t>
              </a:r>
              <a:endParaRPr lang="en-US" b="1" dirty="0">
                <a:solidFill>
                  <a:srgbClr val="000000"/>
                </a:solidFill>
                <a:latin typeface="Calibri"/>
              </a:endParaRPr>
            </a:p>
            <a:p>
              <a:pPr algn="ctr"/>
              <a:r>
                <a:rPr lang="en-US" sz="1000" b="1" dirty="0" smtClean="0">
                  <a:solidFill>
                    <a:srgbClr val="000000"/>
                  </a:solidFill>
                  <a:latin typeface="Calibri"/>
                </a:rPr>
                <a:t>Bacterial,</a:t>
              </a:r>
            </a:p>
            <a:p>
              <a:pPr algn="ctr"/>
              <a:r>
                <a:rPr lang="en-US" sz="1000" b="1" dirty="0" smtClean="0">
                  <a:solidFill>
                    <a:srgbClr val="000000"/>
                  </a:solidFill>
                  <a:latin typeface="Calibri"/>
                </a:rPr>
                <a:t> Virus</a:t>
              </a:r>
            </a:p>
            <a:p>
              <a:pPr algn="ctr"/>
              <a:r>
                <a:rPr lang="en-US" sz="1000" b="1" dirty="0" smtClean="0">
                  <a:solidFill>
                    <a:srgbClr val="000000"/>
                  </a:solidFill>
                  <a:latin typeface="Calibri"/>
                </a:rPr>
                <a:t>Fungus</a:t>
              </a:r>
            </a:p>
            <a:p>
              <a:pPr algn="ctr"/>
              <a:r>
                <a:rPr lang="en-US" sz="1000" b="1" dirty="0" smtClean="0">
                  <a:solidFill>
                    <a:srgbClr val="000000"/>
                  </a:solidFill>
                  <a:latin typeface="Calibri"/>
                </a:rPr>
                <a:t>Parasites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lecha curvada hacia arriba 21"/>
            <p:cNvSpPr/>
            <p:nvPr/>
          </p:nvSpPr>
          <p:spPr>
            <a:xfrm rot="12381344">
              <a:off x="6200894" y="5190117"/>
              <a:ext cx="989981" cy="379714"/>
            </a:xfrm>
            <a:prstGeom prst="curvedUpArrow">
              <a:avLst>
                <a:gd name="adj1" fmla="val 25000"/>
                <a:gd name="adj2" fmla="val 50000"/>
                <a:gd name="adj3" fmla="val 43489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3564513" y="6233678"/>
              <a:ext cx="1861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Calibri"/>
                </a:rPr>
                <a:t>Immunodeficiency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2669436" y="5913884"/>
              <a:ext cx="5272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HIV</a:t>
              </a:r>
            </a:p>
          </p:txBody>
        </p:sp>
        <p:sp>
          <p:nvSpPr>
            <p:cNvPr id="26" name="Flecha curvada hacia arriba 25"/>
            <p:cNvSpPr/>
            <p:nvPr/>
          </p:nvSpPr>
          <p:spPr>
            <a:xfrm rot="12617562">
              <a:off x="4279803" y="4783465"/>
              <a:ext cx="1057539" cy="290724"/>
            </a:xfrm>
            <a:prstGeom prst="curvedUpArrow">
              <a:avLst>
                <a:gd name="adj1" fmla="val 25000"/>
                <a:gd name="adj2" fmla="val 50000"/>
                <a:gd name="adj3" fmla="val 44501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5356400" y="4949598"/>
              <a:ext cx="13440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Cytokines</a:t>
              </a:r>
            </a:p>
            <a:p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IL6  vIL6 INF-g</a:t>
              </a:r>
            </a:p>
            <a:p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VEGF PDGF oncostatine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   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Elipse 26"/>
            <p:cNvSpPr/>
            <p:nvPr/>
          </p:nvSpPr>
          <p:spPr>
            <a:xfrm>
              <a:off x="2271023" y="5618232"/>
              <a:ext cx="914400" cy="48308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Tat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Elipse 27"/>
            <p:cNvSpPr/>
            <p:nvPr/>
          </p:nvSpPr>
          <p:spPr>
            <a:xfrm>
              <a:off x="4216860" y="5388556"/>
              <a:ext cx="775263" cy="4241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4159978" y="5379974"/>
              <a:ext cx="6398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Hypoxia</a:t>
              </a:r>
            </a:p>
          </p:txBody>
        </p:sp>
        <p:sp>
          <p:nvSpPr>
            <p:cNvPr id="31" name="Elipse 30"/>
            <p:cNvSpPr/>
            <p:nvPr/>
          </p:nvSpPr>
          <p:spPr>
            <a:xfrm>
              <a:off x="2351309" y="4955062"/>
              <a:ext cx="1242066" cy="365999"/>
            </a:xfrm>
            <a:prstGeom prst="ellipse">
              <a:avLst/>
            </a:prstGeom>
            <a:solidFill>
              <a:srgbClr val="AF434D"/>
            </a:solidFill>
            <a:ln>
              <a:solidFill>
                <a:srgbClr val="AF43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lecha curvada hacia arriba 31"/>
            <p:cNvSpPr/>
            <p:nvPr/>
          </p:nvSpPr>
          <p:spPr>
            <a:xfrm rot="19978185" flipV="1">
              <a:off x="2901612" y="4612977"/>
              <a:ext cx="607451" cy="261932"/>
            </a:xfrm>
            <a:prstGeom prst="curvedUpArrow">
              <a:avLst>
                <a:gd name="adj1" fmla="val 25000"/>
                <a:gd name="adj2" fmla="val 50000"/>
                <a:gd name="adj3" fmla="val 95225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2336878" y="4965668"/>
              <a:ext cx="14167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Calibri"/>
                </a:rPr>
                <a:t>Oxidative stress</a:t>
              </a:r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357" y="1731638"/>
              <a:ext cx="1480739" cy="1034340"/>
            </a:xfrm>
            <a:prstGeom prst="rect">
              <a:avLst/>
            </a:prstGeom>
          </p:spPr>
        </p:pic>
        <p:sp>
          <p:nvSpPr>
            <p:cNvPr id="35" name="Elipse 34"/>
            <p:cNvSpPr/>
            <p:nvPr/>
          </p:nvSpPr>
          <p:spPr>
            <a:xfrm>
              <a:off x="1674761" y="3419857"/>
              <a:ext cx="944322" cy="52256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000000"/>
                </a:solidFill>
                <a:latin typeface="Calibri"/>
              </a:endParaRPr>
            </a:p>
            <a:p>
              <a:pPr algn="ctr"/>
              <a:endParaRPr lang="en-US" sz="1000" dirty="0" smtClean="0">
                <a:solidFill>
                  <a:srgbClr val="000000"/>
                </a:solidFill>
                <a:latin typeface="Calibri"/>
              </a:endParaRPr>
            </a:p>
            <a:p>
              <a:pPr algn="ctr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545611" y="3445631"/>
              <a:ext cx="11052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/>
                </a:rPr>
                <a:t>P53</a:t>
              </a:r>
            </a:p>
            <a:p>
              <a:pPr algn="ctr"/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Inhibits apoptosis</a:t>
              </a:r>
            </a:p>
            <a:p>
              <a:pPr algn="ctr"/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evades cell host </a:t>
              </a:r>
              <a:r>
                <a:rPr lang="en-US" sz="1000" dirty="0" smtClean="0">
                  <a:solidFill>
                    <a:srgbClr val="000000"/>
                  </a:solidFill>
                  <a:latin typeface="Calibri"/>
                </a:rPr>
                <a:t>response</a:t>
              </a:r>
            </a:p>
            <a:p>
              <a:pPr algn="ctr"/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i</a:t>
              </a:r>
              <a:r>
                <a:rPr lang="en-US" sz="1000" dirty="0" smtClean="0">
                  <a:solidFill>
                    <a:srgbClr val="000000"/>
                  </a:solidFill>
                  <a:latin typeface="Calibri"/>
                </a:rPr>
                <a:t>ncrease survival 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survival</a:t>
              </a:r>
            </a:p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3995045" y="3174547"/>
              <a:ext cx="11418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Full gene expression,</a:t>
              </a:r>
            </a:p>
            <a:p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host cell machinery to </a:t>
              </a:r>
            </a:p>
            <a:p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Produce virions</a:t>
              </a:r>
            </a:p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8" name="Imagen 37" descr="Imagen que contiene mesa, interior&#10;&#10;Descripción generada con confianza alta">
              <a:extLst>
                <a:ext uri="{FF2B5EF4-FFF2-40B4-BE49-F238E27FC236}">
                  <a16:creationId xmlns="" xmlns:a16="http://schemas.microsoft.com/office/drawing/2014/main" id="{18E90455-11E5-4099-9D35-B318D54D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75" b="93250" l="10000" r="91500">
                          <a14:foregroundMark x1="90875" y1="58875" x2="90875" y2="58875"/>
                          <a14:foregroundMark x1="90625" y1="56750" x2="90750" y2="55875"/>
                          <a14:foregroundMark x1="91500" y1="40000" x2="91500" y2="40000"/>
                          <a14:foregroundMark x1="91500" y1="40000" x2="90875" y2="41625"/>
                          <a14:foregroundMark x1="61500" y1="90375" x2="61625" y2="92875"/>
                          <a14:foregroundMark x1="58500" y1="8625" x2="59875" y2="8625"/>
                          <a14:foregroundMark x1="41500" y1="7375" x2="44250" y2="7375"/>
                          <a14:foregroundMark x1="45500" y1="93250" x2="47750" y2="9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0"/>
            <a:stretch/>
          </p:blipFill>
          <p:spPr>
            <a:xfrm>
              <a:off x="4790384" y="1613726"/>
              <a:ext cx="546030" cy="623144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2322447" y="2314908"/>
              <a:ext cx="26587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  <a:latin typeface="Calibri"/>
                </a:rPr>
                <a:t>HHV-8/KSHV  viral load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1" name="Rectángulo redondeado 40"/>
          <p:cNvSpPr/>
          <p:nvPr/>
        </p:nvSpPr>
        <p:spPr>
          <a:xfrm>
            <a:off x="3232604" y="4"/>
            <a:ext cx="2677096" cy="8162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Calibri"/>
              </a:rPr>
              <a:t>Anti-KSHV THERAPY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Diminish KSHV VL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Valganciclovir </a:t>
            </a:r>
          </a:p>
          <a:p>
            <a:pPr algn="ctr">
              <a:lnSpc>
                <a:spcPct val="80000"/>
              </a:lnSpc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ángulo redondeado 41"/>
          <p:cNvSpPr/>
          <p:nvPr/>
        </p:nvSpPr>
        <p:spPr>
          <a:xfrm>
            <a:off x="49330" y="8156"/>
            <a:ext cx="2978703" cy="8080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Calibri"/>
              </a:rPr>
              <a:t>Diagnose &amp; treat  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Calibri"/>
              </a:rPr>
              <a:t>co-</a:t>
            </a:r>
            <a:r>
              <a:rPr lang="en-US" sz="1200" b="1" dirty="0" err="1" smtClean="0">
                <a:solidFill>
                  <a:srgbClr val="000000"/>
                </a:solidFill>
                <a:latin typeface="Calibri"/>
              </a:rPr>
              <a:t>Iinfections</a:t>
            </a:r>
            <a:endParaRPr lang="en-US" sz="1200" b="1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bacterial, fungal, parasitic, virus  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and mycobacterial</a:t>
            </a:r>
            <a:endParaRPr lang="en-US" sz="1200" b="1" dirty="0" smtClean="0">
              <a:solidFill>
                <a:srgbClr val="000000"/>
              </a:solidFill>
              <a:latin typeface="Calibri"/>
            </a:endParaRPr>
          </a:p>
          <a:p>
            <a:pPr algn="ctr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ángulo redondeado 42"/>
          <p:cNvSpPr/>
          <p:nvPr/>
        </p:nvSpPr>
        <p:spPr>
          <a:xfrm>
            <a:off x="6138045" y="28913"/>
            <a:ext cx="2678400" cy="8172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Calibri"/>
              </a:rPr>
              <a:t>cART suppress HIV and Tat production,</a:t>
            </a:r>
            <a:r>
              <a:rPr lang="en-US" sz="1200" b="1" dirty="0">
                <a:solidFill>
                  <a:srgbClr val="000000"/>
                </a:solidFill>
                <a:latin typeface="Calibri"/>
              </a:rPr>
              <a:t> restitute immune function </a:t>
            </a:r>
            <a:r>
              <a:rPr lang="es-ES" sz="1200" b="1" dirty="0" smtClean="0">
                <a:solidFill>
                  <a:srgbClr val="000000"/>
                </a:solidFill>
                <a:latin typeface="Calibri"/>
              </a:rPr>
              <a:t>.</a:t>
            </a:r>
            <a:endParaRPr lang="es-ES" sz="1200" b="1" dirty="0">
              <a:solidFill>
                <a:srgbClr val="000000"/>
              </a:solidFill>
              <a:latin typeface="Calibri"/>
            </a:endParaRPr>
          </a:p>
          <a:p>
            <a:pPr algn="ctr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ángulo redondeado 43"/>
          <p:cNvSpPr/>
          <p:nvPr/>
        </p:nvSpPr>
        <p:spPr>
          <a:xfrm>
            <a:off x="9081967" y="28912"/>
            <a:ext cx="3033068" cy="81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70000"/>
              </a:lnSpc>
            </a:pPr>
            <a:r>
              <a:rPr lang="es-ES" sz="1200" b="1" dirty="0">
                <a:solidFill>
                  <a:srgbClr val="000000"/>
                </a:solidFill>
                <a:latin typeface="Calibri"/>
              </a:rPr>
              <a:t>IRIS</a:t>
            </a:r>
          </a:p>
          <a:p>
            <a:pPr algn="ctr">
              <a:lnSpc>
                <a:spcPct val="7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Stop spindle cell proliferation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MTA</a:t>
            </a:r>
          </a:p>
          <a:p>
            <a:pPr algn="ctr">
              <a:lnSpc>
                <a:spcPct val="70000"/>
              </a:lnSpc>
            </a:pPr>
            <a:r>
              <a:rPr lang="en-US" sz="1100" b="1" dirty="0" smtClean="0">
                <a:solidFill>
                  <a:srgbClr val="000000"/>
                </a:solidFill>
                <a:latin typeface="Calibri"/>
              </a:rPr>
              <a:t>Avoid myelosupressive drug</a:t>
            </a:r>
            <a:r>
              <a:rPr lang="es-ES" sz="1100" b="1" dirty="0" smtClean="0">
                <a:solidFill>
                  <a:srgbClr val="000000"/>
                </a:solidFill>
                <a:latin typeface="Calibri"/>
              </a:rPr>
              <a:t>s</a:t>
            </a:r>
            <a:endParaRPr lang="es-ES" sz="1100" b="1" dirty="0">
              <a:solidFill>
                <a:srgbClr val="000000"/>
              </a:solidFill>
              <a:latin typeface="Calibri"/>
            </a:endParaRPr>
          </a:p>
          <a:p>
            <a:pPr algn="ctr"/>
            <a:endParaRPr lang="en-US" sz="1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lecha curvada hacia arriba 46"/>
          <p:cNvSpPr/>
          <p:nvPr/>
        </p:nvSpPr>
        <p:spPr>
          <a:xfrm rot="13150754">
            <a:off x="5402555" y="5013791"/>
            <a:ext cx="1410052" cy="290724"/>
          </a:xfrm>
          <a:prstGeom prst="curvedUpArrow">
            <a:avLst>
              <a:gd name="adj1" fmla="val 25000"/>
              <a:gd name="adj2" fmla="val 50000"/>
              <a:gd name="adj3" fmla="val 44501"/>
            </a:avLst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lecha curvada hacia arriba 58"/>
          <p:cNvSpPr/>
          <p:nvPr/>
        </p:nvSpPr>
        <p:spPr>
          <a:xfrm>
            <a:off x="4067925" y="5939954"/>
            <a:ext cx="4044155" cy="507304"/>
          </a:xfrm>
          <a:prstGeom prst="curvedUp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0" name="Imagen 59" descr="Imagen que contiene mesa, interior&#10;&#10;Descripción generada con confianza alta">
            <a:extLst>
              <a:ext uri="{FF2B5EF4-FFF2-40B4-BE49-F238E27FC236}">
                <a16:creationId xmlns="" xmlns:a16="http://schemas.microsoft.com/office/drawing/2014/main" id="{18E90455-11E5-4099-9D35-B318D54D5D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5" b="93250" l="10000" r="91500">
                        <a14:foregroundMark x1="90875" y1="58875" x2="90875" y2="58875"/>
                        <a14:foregroundMark x1="90625" y1="56750" x2="90750" y2="55875"/>
                        <a14:foregroundMark x1="91500" y1="40000" x2="91500" y2="40000"/>
                        <a14:foregroundMark x1="91500" y1="40000" x2="90875" y2="41625"/>
                        <a14:foregroundMark x1="61500" y1="90375" x2="61625" y2="92875"/>
                        <a14:foregroundMark x1="58500" y1="8625" x2="59875" y2="8625"/>
                        <a14:foregroundMark x1="41500" y1="7375" x2="44250" y2="7375"/>
                        <a14:foregroundMark x1="45500" y1="93250" x2="47750" y2="9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90"/>
          <a:stretch/>
        </p:blipFill>
        <p:spPr>
          <a:xfrm>
            <a:off x="6578118" y="1535417"/>
            <a:ext cx="749007" cy="6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2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778" b="-2778"/>
          <a:stretch>
            <a:fillRect/>
          </a:stretch>
        </p:blipFill>
        <p:spPr>
          <a:xfrm>
            <a:off x="609600" y="234952"/>
            <a:ext cx="5132917" cy="5891213"/>
          </a:xfrm>
        </p:spPr>
      </p:pic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541818" y="289219"/>
            <a:ext cx="6650181" cy="4281631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2400" dirty="0" smtClean="0"/>
              <a:t>In the US KS was 20,000 times more frequent among AIDS patients; up to 30% of AIDS patients developed KS before cART era.</a:t>
            </a:r>
          </a:p>
          <a:p>
            <a:pPr lvl="1">
              <a:defRPr/>
            </a:pPr>
            <a:endParaRPr lang="en-US" sz="1050" dirty="0" smtClean="0"/>
          </a:p>
          <a:p>
            <a:pPr lvl="1">
              <a:defRPr/>
            </a:pPr>
            <a:r>
              <a:rPr lang="en-US" sz="2400" dirty="0" smtClean="0"/>
              <a:t>KS </a:t>
            </a:r>
            <a:r>
              <a:rPr lang="en-US" sz="2400" dirty="0" smtClean="0"/>
              <a:t>was recognized as the second epidemic.</a:t>
            </a:r>
          </a:p>
          <a:p>
            <a:pPr lvl="1">
              <a:defRPr/>
            </a:pPr>
            <a:endParaRPr lang="en-US" sz="1050" dirty="0" smtClean="0"/>
          </a:p>
          <a:p>
            <a:pPr lvl="1">
              <a:defRPr/>
            </a:pPr>
            <a:r>
              <a:rPr lang="en-US" sz="2400" dirty="0" smtClean="0"/>
              <a:t>In </a:t>
            </a:r>
            <a:r>
              <a:rPr lang="en-US" sz="2400" dirty="0" smtClean="0"/>
              <a:t>1994 Chang and collaborators identified HHV-8/KSHV in all KS cases and PBMC</a:t>
            </a:r>
          </a:p>
          <a:p>
            <a:pPr lvl="1"/>
            <a:endParaRPr lang="en-US" sz="1050" dirty="0" smtClean="0"/>
          </a:p>
          <a:p>
            <a:pPr lvl="1"/>
            <a:r>
              <a:rPr lang="en-US" sz="2400" dirty="0" smtClean="0"/>
              <a:t>Swiss cohort:</a:t>
            </a:r>
            <a:endParaRPr lang="en-US" sz="2400" dirty="0" smtClean="0"/>
          </a:p>
          <a:p>
            <a:pPr lvl="2"/>
            <a:r>
              <a:rPr lang="en-US" sz="2400" dirty="0" smtClean="0"/>
              <a:t>1985-1996    SIR 246 (95%CI 218-277)</a:t>
            </a:r>
          </a:p>
          <a:p>
            <a:pPr lvl="2"/>
            <a:r>
              <a:rPr lang="en-US" sz="2400" dirty="0" smtClean="0"/>
              <a:t>1997-2001    SIR 47.8 (95%CI 33.3-66.6)</a:t>
            </a:r>
          </a:p>
          <a:p>
            <a:pPr lvl="2"/>
            <a:r>
              <a:rPr lang="en-US" sz="2400" dirty="0" smtClean="0"/>
              <a:t>2002-2006    SIR 22.9 (95%CI 23-12.5)</a:t>
            </a:r>
          </a:p>
          <a:p>
            <a:pPr lvl="1">
              <a:defRPr/>
            </a:pPr>
            <a:endParaRPr lang="en-US" sz="2400" dirty="0" smtClean="0"/>
          </a:p>
          <a:p>
            <a:pPr lvl="1">
              <a:defRPr/>
            </a:pPr>
            <a:endParaRPr lang="es-MX" sz="2400" dirty="0" smtClean="0"/>
          </a:p>
          <a:p>
            <a:pPr lvl="1">
              <a:defRPr/>
            </a:pPr>
            <a:endParaRPr lang="es-ES_tradnl" sz="2400" dirty="0"/>
          </a:p>
          <a:p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8938533" y="5473115"/>
            <a:ext cx="31978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Chan Y. Science </a:t>
            </a:r>
            <a:r>
              <a:rPr lang="en-US" sz="1400" dirty="0"/>
              <a:t>1994;266:1865-</a:t>
            </a:r>
            <a:r>
              <a:rPr lang="en-US" sz="1400" dirty="0" smtClean="0"/>
              <a:t>1869.</a:t>
            </a:r>
          </a:p>
          <a:p>
            <a:r>
              <a:rPr lang="es-ES" sz="1400" dirty="0"/>
              <a:t>Martin JN N Engl  JMed 1998;338:948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S Franceschi</a:t>
            </a:r>
            <a:r>
              <a:rPr lang="en-US" sz="1400" dirty="0" smtClean="0"/>
              <a:t>, British Journal Cancer 2010.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19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53" y="374083"/>
            <a:ext cx="4206587" cy="516543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870365" y="1795549"/>
            <a:ext cx="2876203" cy="6151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6" r="13848"/>
          <a:stretch/>
        </p:blipFill>
        <p:spPr>
          <a:xfrm>
            <a:off x="6417429" y="374083"/>
            <a:ext cx="4543203" cy="516543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481459" y="2011690"/>
            <a:ext cx="2078183" cy="5070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2582335" y="5743223"/>
            <a:ext cx="143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Baseline visit</a:t>
            </a:r>
            <a:endParaRPr lang="es-ES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509002" y="5799668"/>
            <a:ext cx="102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Week 48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67091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59" y="285567"/>
            <a:ext cx="3739444" cy="37394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3218"/>
          <a:stretch/>
        </p:blipFill>
        <p:spPr>
          <a:xfrm>
            <a:off x="6333429" y="281000"/>
            <a:ext cx="2956500" cy="37506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3599" b="4367"/>
          <a:stretch/>
        </p:blipFill>
        <p:spPr>
          <a:xfrm>
            <a:off x="9365713" y="285567"/>
            <a:ext cx="2955600" cy="37822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b="15789"/>
          <a:stretch/>
        </p:blipFill>
        <p:spPr>
          <a:xfrm>
            <a:off x="3904551" y="262498"/>
            <a:ext cx="2365023" cy="375254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487338" y="4652522"/>
            <a:ext cx="131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March 2017</a:t>
            </a:r>
            <a:endParaRPr lang="es-ES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7154339" y="4652522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July 2017</a:t>
            </a:r>
            <a:endParaRPr lang="es-ES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9962444" y="465252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March 2018</a:t>
            </a:r>
            <a:endParaRPr lang="es-E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860779" y="4652522"/>
            <a:ext cx="169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November 2016</a:t>
            </a:r>
            <a:endParaRPr lang="es-ES" b="1" dirty="0"/>
          </a:p>
        </p:txBody>
      </p:sp>
      <p:sp>
        <p:nvSpPr>
          <p:cNvPr id="11" name="Rectángulo 10"/>
          <p:cNvSpPr/>
          <p:nvPr/>
        </p:nvSpPr>
        <p:spPr>
          <a:xfrm>
            <a:off x="3904551" y="1734829"/>
            <a:ext cx="2323216" cy="4204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Rectángulo 11"/>
          <p:cNvSpPr/>
          <p:nvPr/>
        </p:nvSpPr>
        <p:spPr>
          <a:xfrm>
            <a:off x="6467302" y="1596044"/>
            <a:ext cx="2678475" cy="4204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3" name="Rectángulo 12"/>
          <p:cNvSpPr/>
          <p:nvPr/>
        </p:nvSpPr>
        <p:spPr>
          <a:xfrm>
            <a:off x="9811484" y="2155289"/>
            <a:ext cx="1896123" cy="4057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Rectángulo 13"/>
          <p:cNvSpPr/>
          <p:nvPr/>
        </p:nvSpPr>
        <p:spPr>
          <a:xfrm>
            <a:off x="992267" y="578142"/>
            <a:ext cx="2439809" cy="2680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818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3870" y="274639"/>
            <a:ext cx="11064273" cy="844521"/>
          </a:xfrm>
        </p:spPr>
        <p:txBody>
          <a:bodyPr/>
          <a:lstStyle/>
          <a:p>
            <a:r>
              <a:rPr lang="es-MX" dirty="0"/>
              <a:t>Acknowledgments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07508" y="1122357"/>
            <a:ext cx="3572956" cy="3769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dirty="0"/>
              <a:t>Beda Islas Muñoz</a:t>
            </a:r>
          </a:p>
          <a:p>
            <a:pPr marL="0" indent="0">
              <a:buNone/>
            </a:pPr>
            <a:r>
              <a:rPr lang="es-MX" sz="2000" dirty="0"/>
              <a:t>Leslie Chávez Galán</a:t>
            </a:r>
          </a:p>
          <a:p>
            <a:pPr marL="0" indent="0">
              <a:buNone/>
            </a:pPr>
            <a:r>
              <a:rPr lang="es-MX" sz="2000" dirty="0"/>
              <a:t>Lucero Ramón </a:t>
            </a:r>
          </a:p>
          <a:p>
            <a:pPr marL="0" indent="0">
              <a:buNone/>
            </a:pPr>
            <a:r>
              <a:rPr lang="es-MX" sz="2000" dirty="0"/>
              <a:t>Judith González </a:t>
            </a:r>
          </a:p>
          <a:p>
            <a:pPr marL="0" indent="0">
              <a:buNone/>
            </a:pPr>
            <a:r>
              <a:rPr lang="es-MX" sz="2000" dirty="0"/>
              <a:t>Rogelio Pérez Padilla </a:t>
            </a:r>
          </a:p>
          <a:p>
            <a:pPr marL="0" indent="0">
              <a:buNone/>
            </a:pPr>
            <a:r>
              <a:rPr lang="es-MX" sz="2000" dirty="0"/>
              <a:t>Patricia Cornejo Juárez </a:t>
            </a:r>
          </a:p>
          <a:p>
            <a:pPr marL="0" indent="0">
              <a:buNone/>
            </a:pPr>
            <a:r>
              <a:rPr lang="es-MX" sz="2000" dirty="0"/>
              <a:t>Flavio Grimaldo</a:t>
            </a:r>
          </a:p>
          <a:p>
            <a:pPr marL="0" indent="0">
              <a:buNone/>
            </a:pPr>
            <a:r>
              <a:rPr lang="es-MX" sz="2000" dirty="0"/>
              <a:t>Diana Vilar Compte </a:t>
            </a:r>
          </a:p>
          <a:p>
            <a:pPr marL="0" indent="0">
              <a:buNone/>
            </a:pPr>
            <a:r>
              <a:rPr lang="es-MX" sz="2000" dirty="0"/>
              <a:t>Claudia Campos </a:t>
            </a:r>
          </a:p>
          <a:p>
            <a:pPr marL="0" indent="0">
              <a:buNone/>
            </a:pPr>
            <a:r>
              <a:rPr lang="es-MX" sz="2000" dirty="0"/>
              <a:t>Carmen Lome</a:t>
            </a:r>
          </a:p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43336" y="1147506"/>
            <a:ext cx="2847618" cy="3517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dirty="0"/>
              <a:t>Daniel de la Rosa </a:t>
            </a:r>
          </a:p>
          <a:p>
            <a:pPr marL="0" indent="0">
              <a:buNone/>
            </a:pPr>
            <a:r>
              <a:rPr lang="es-MX" sz="2000" dirty="0"/>
              <a:t>Arturo Martínez</a:t>
            </a:r>
          </a:p>
          <a:p>
            <a:pPr marL="0" indent="0">
              <a:buNone/>
            </a:pPr>
            <a:r>
              <a:rPr lang="es-MX" sz="2000" dirty="0"/>
              <a:t>Gustavo Rosales</a:t>
            </a:r>
          </a:p>
          <a:p>
            <a:pPr marL="0" indent="0">
              <a:buNone/>
            </a:pPr>
            <a:r>
              <a:rPr lang="es-MX" sz="2000" dirty="0"/>
              <a:t>Erick Osorio</a:t>
            </a:r>
          </a:p>
          <a:p>
            <a:pPr marL="0" indent="0">
              <a:buNone/>
            </a:pPr>
            <a:r>
              <a:rPr lang="es-MX" sz="2000" dirty="0"/>
              <a:t>Alexandra Martin-Onraet</a:t>
            </a:r>
          </a:p>
          <a:p>
            <a:pPr marL="0" indent="0">
              <a:buNone/>
            </a:pPr>
            <a:r>
              <a:rPr lang="es-MX" sz="2000" dirty="0"/>
              <a:t>Isabel Sada </a:t>
            </a:r>
          </a:p>
          <a:p>
            <a:pPr marL="0" indent="0">
              <a:buNone/>
            </a:pPr>
            <a:r>
              <a:rPr lang="es-MX" sz="2000" dirty="0"/>
              <a:t>Lucero González </a:t>
            </a:r>
          </a:p>
          <a:p>
            <a:pPr marL="0" indent="0">
              <a:buNone/>
            </a:pPr>
            <a:r>
              <a:rPr lang="es-MX" sz="2000" dirty="0"/>
              <a:t>Juan Zinser Sierra </a:t>
            </a:r>
          </a:p>
          <a:p>
            <a:pPr marL="0" indent="0">
              <a:buNone/>
            </a:pPr>
            <a:r>
              <a:rPr lang="es-MX" sz="2000" dirty="0"/>
              <a:t>Maria Delia Perez</a:t>
            </a:r>
            <a:endParaRPr lang="es-MX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269966" y="5017357"/>
            <a:ext cx="1009474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To </a:t>
            </a:r>
            <a:r>
              <a:rPr lang="en-US" sz="2400" b="1" i="1" dirty="0" smtClean="0"/>
              <a:t>patients,  </a:t>
            </a:r>
            <a:r>
              <a:rPr lang="en-US" sz="2400" b="1" i="1" dirty="0"/>
              <a:t>their mothers and partners for their unconditional support.</a:t>
            </a:r>
          </a:p>
          <a:p>
            <a:r>
              <a:rPr lang="en-US" sz="2400" b="1" i="1" dirty="0"/>
              <a:t>This study was funded by the Mexican Congress Equity &amp; Gender Commission</a:t>
            </a:r>
          </a:p>
          <a:p>
            <a:endParaRPr lang="en-US" sz="2400" dirty="0"/>
          </a:p>
        </p:txBody>
      </p:sp>
      <p:pic>
        <p:nvPicPr>
          <p:cNvPr id="6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954" y="453322"/>
            <a:ext cx="2778922" cy="277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8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0459" y="-49914"/>
            <a:ext cx="10691084" cy="1143000"/>
          </a:xfrm>
        </p:spPr>
        <p:txBody>
          <a:bodyPr/>
          <a:lstStyle/>
          <a:p>
            <a:r>
              <a:rPr lang="es-ES" dirty="0" smtClean="0"/>
              <a:t>Kaposi Sarcoma in sub-Saharan Africa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88824"/>
            <a:ext cx="5650504" cy="52070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96665" y="968816"/>
            <a:ext cx="6526847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most frequent AIDS malignancy in </a:t>
            </a:r>
            <a:endParaRPr lang="en-US" sz="2400" dirty="0" smtClean="0"/>
          </a:p>
          <a:p>
            <a:r>
              <a:rPr lang="en-US" sz="2400" dirty="0" smtClean="0"/>
              <a:t>Sub</a:t>
            </a:r>
            <a:r>
              <a:rPr lang="en-US" sz="2400" dirty="0" smtClean="0"/>
              <a:t>-</a:t>
            </a:r>
            <a:r>
              <a:rPr lang="en-US" sz="2400" dirty="0" smtClean="0"/>
              <a:t>Saharan Countries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HHV-8/KSHV prevalence in Uganda 69% </a:t>
            </a:r>
            <a:endParaRPr lang="en-US" sz="2400" dirty="0" smtClean="0"/>
          </a:p>
          <a:p>
            <a:r>
              <a:rPr lang="en-US" sz="2400" dirty="0" smtClean="0"/>
              <a:t>mothers</a:t>
            </a:r>
            <a:r>
              <a:rPr lang="en-US" sz="2400" dirty="0" smtClean="0"/>
              <a:t>, </a:t>
            </a:r>
            <a:r>
              <a:rPr lang="en-US" sz="2400" dirty="0" smtClean="0"/>
              <a:t>15</a:t>
            </a:r>
            <a:r>
              <a:rPr lang="en-US" sz="2400" dirty="0" smtClean="0"/>
              <a:t>% children, Cameroon 82%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 </a:t>
            </a:r>
            <a:r>
              <a:rPr lang="en-US" sz="2400" dirty="0" smtClean="0"/>
              <a:t>Nigeria 24%, </a:t>
            </a:r>
            <a:r>
              <a:rPr lang="en-US" sz="2400" dirty="0" smtClean="0"/>
              <a:t>Tanzania </a:t>
            </a:r>
            <a:r>
              <a:rPr lang="en-US" sz="2400" dirty="0" smtClean="0"/>
              <a:t>45% South Africa 11%</a:t>
            </a:r>
          </a:p>
          <a:p>
            <a:endParaRPr lang="en-US" sz="2400" dirty="0" smtClean="0"/>
          </a:p>
          <a:p>
            <a:r>
              <a:rPr lang="en-US" sz="2400" dirty="0" smtClean="0"/>
              <a:t>The KS incidence has increased due to high </a:t>
            </a:r>
            <a:r>
              <a:rPr lang="en-US" sz="2400" dirty="0" smtClean="0"/>
              <a:t>rates</a:t>
            </a:r>
          </a:p>
          <a:p>
            <a:r>
              <a:rPr lang="en-US" sz="2400" dirty="0" smtClean="0"/>
              <a:t> </a:t>
            </a:r>
            <a:r>
              <a:rPr lang="en-US" sz="2400" dirty="0" smtClean="0"/>
              <a:t>of </a:t>
            </a:r>
            <a:r>
              <a:rPr lang="en-US" sz="2400" dirty="0" smtClean="0"/>
              <a:t>HIV </a:t>
            </a:r>
            <a:r>
              <a:rPr lang="en-US" sz="2400" dirty="0" smtClean="0"/>
              <a:t>and HHV-8/KSHV co-infection in the region.</a:t>
            </a:r>
          </a:p>
          <a:p>
            <a:endParaRPr lang="en-US" sz="2400" dirty="0" smtClean="0"/>
          </a:p>
          <a:p>
            <a:r>
              <a:rPr lang="en-US" sz="2400" dirty="0" smtClean="0"/>
              <a:t>Overall KS incidence rate was 164/100,000 pys</a:t>
            </a:r>
          </a:p>
          <a:p>
            <a:r>
              <a:rPr lang="en-US" sz="2400" dirty="0" smtClean="0"/>
              <a:t> [95% confidence interval (CI): 151-178]</a:t>
            </a:r>
          </a:p>
          <a:p>
            <a:r>
              <a:rPr lang="en-US" sz="2400" dirty="0" smtClean="0"/>
              <a:t>Botswana, South Africa, Zambia, and Zimbabwe.</a:t>
            </a:r>
          </a:p>
          <a:p>
            <a:endParaRPr lang="en-US" sz="24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89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7768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cs typeface="+mj-cs"/>
              </a:rPr>
              <a:t>Epidemic Kaposi sarcoma</a:t>
            </a:r>
            <a:endParaRPr lang="en-US" dirty="0" smtClean="0">
              <a:cs typeface="+mj-cs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94812"/>
            <a:ext cx="109728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s-MX" dirty="0"/>
              <a:t>Pathology: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angiogenesis, inflammation and proliferation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900" dirty="0"/>
              <a:t>whorls of spindle cell with leucocytes infiltration and aberrant proliferation of small vessels </a:t>
            </a:r>
            <a:r>
              <a:rPr lang="en-US" sz="2900" dirty="0" smtClean="0"/>
              <a:t>that lack </a:t>
            </a:r>
            <a:r>
              <a:rPr lang="en-US" sz="2900" dirty="0"/>
              <a:t>basement membrane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900" dirty="0"/>
              <a:t>Leaky behavior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900" dirty="0"/>
              <a:t>Micro hemorrhages and hemosiderin </a:t>
            </a:r>
            <a:r>
              <a:rPr lang="en-US" sz="2900" dirty="0" smtClean="0"/>
              <a:t>deposition</a:t>
            </a:r>
          </a:p>
          <a:p>
            <a:pPr lvl="2"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s-MX" dirty="0"/>
              <a:t>Skin, gastrointestinal tract, lung and lymph node </a:t>
            </a:r>
            <a:r>
              <a:rPr lang="es-MX" dirty="0" smtClean="0"/>
              <a:t>involvement</a:t>
            </a:r>
            <a:r>
              <a:rPr lang="es-MX" dirty="0"/>
              <a:t>.</a:t>
            </a:r>
          </a:p>
          <a:p>
            <a:pPr lvl="1">
              <a:lnSpc>
                <a:spcPct val="90000"/>
              </a:lnSpc>
              <a:defRPr/>
            </a:pPr>
            <a:r>
              <a:rPr lang="es-MX" dirty="0"/>
              <a:t>Lymphedema</a:t>
            </a:r>
          </a:p>
          <a:p>
            <a:pPr lvl="1">
              <a:lnSpc>
                <a:spcPct val="90000"/>
              </a:lnSpc>
              <a:defRPr/>
            </a:pPr>
            <a:r>
              <a:rPr lang="es-MX" dirty="0"/>
              <a:t>Pleural effusion</a:t>
            </a:r>
          </a:p>
          <a:p>
            <a:pPr>
              <a:lnSpc>
                <a:spcPct val="90000"/>
              </a:lnSpc>
              <a:defRPr/>
            </a:pPr>
            <a:endParaRPr lang="es-MX" dirty="0" smtClean="0"/>
          </a:p>
          <a:p>
            <a:pPr>
              <a:lnSpc>
                <a:spcPct val="90000"/>
              </a:lnSpc>
              <a:defRPr/>
            </a:pPr>
            <a:r>
              <a:rPr lang="es-MX" dirty="0" smtClean="0"/>
              <a:t>Enigmatic </a:t>
            </a:r>
            <a:r>
              <a:rPr lang="es-MX" dirty="0"/>
              <a:t>and unpredictable course</a:t>
            </a:r>
          </a:p>
          <a:p>
            <a:pPr lvl="1">
              <a:lnSpc>
                <a:spcPct val="90000"/>
              </a:lnSpc>
              <a:defRPr/>
            </a:pPr>
            <a:r>
              <a:rPr lang="es-MX" sz="3100" dirty="0"/>
              <a:t>minimal disease as an incidental </a:t>
            </a:r>
          </a:p>
          <a:p>
            <a:pPr lvl="1">
              <a:lnSpc>
                <a:spcPct val="90000"/>
              </a:lnSpc>
              <a:defRPr/>
            </a:pPr>
            <a:r>
              <a:rPr lang="es-MX" sz="3100" dirty="0"/>
              <a:t>fast explosive, rapidly progressive disease with high mortality</a:t>
            </a:r>
            <a:r>
              <a:rPr lang="es-MX" sz="3600" dirty="0"/>
              <a:t>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s-MX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s-MX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720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455" y="-155222"/>
            <a:ext cx="5839768" cy="4106333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0" y="0"/>
            <a:ext cx="12431891" cy="6858000"/>
            <a:chOff x="0" y="0"/>
            <a:chExt cx="12431891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 descr="raul5-0204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455" y="3382630"/>
              <a:ext cx="6178436" cy="3475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ángulo 4"/>
            <p:cNvSpPr/>
            <p:nvPr/>
          </p:nvSpPr>
          <p:spPr>
            <a:xfrm>
              <a:off x="2475336" y="829310"/>
              <a:ext cx="3278848" cy="2591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446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08" y="4"/>
            <a:ext cx="6849139" cy="3852641"/>
          </a:xfrm>
          <a:prstGeom prst="rect">
            <a:avLst/>
          </a:prstGeom>
        </p:spPr>
      </p:pic>
      <p:pic>
        <p:nvPicPr>
          <p:cNvPr id="3" name="Picture 3" descr="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12" y="3481883"/>
            <a:ext cx="6392903" cy="359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ier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84" y="-829309"/>
            <a:ext cx="61489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805516" y="3481894"/>
            <a:ext cx="7256457" cy="40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7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1739" t="18247" r="25731" b="19537"/>
          <a:stretch/>
        </p:blipFill>
        <p:spPr>
          <a:xfrm>
            <a:off x="2324100" y="952510"/>
            <a:ext cx="701992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5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52" y="2850752"/>
            <a:ext cx="4155561" cy="4172734"/>
          </a:xfrm>
          <a:prstGeom prst="rect">
            <a:avLst/>
          </a:prstGeom>
        </p:spPr>
      </p:pic>
      <p:pic>
        <p:nvPicPr>
          <p:cNvPr id="46081" name="Picture 3" descr="MA maisis 5 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"/>
            <a:ext cx="6678628" cy="344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700" y="-220285"/>
            <a:ext cx="6980433" cy="39103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6818"/>
            <a:ext cx="3397144" cy="34111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111" y="3576407"/>
            <a:ext cx="4877239" cy="489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4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38627</TotalTime>
  <Words>1789</Words>
  <Application>Microsoft Macintosh PowerPoint</Application>
  <PresentationFormat>Personalizado</PresentationFormat>
  <Paragraphs>449</Paragraphs>
  <Slides>32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AIDS 2016_Template</vt:lpstr>
      <vt:lpstr>1_Tema de Office</vt:lpstr>
      <vt:lpstr>Tema de Office</vt:lpstr>
      <vt:lpstr>Documento</vt:lpstr>
      <vt:lpstr>HIV and Co-morbidities: Kaposi's Sarcoma. State of the ART and beyond</vt:lpstr>
      <vt:lpstr>Conflict of interest</vt:lpstr>
      <vt:lpstr>Presentación de PowerPoint</vt:lpstr>
      <vt:lpstr>Kaposi Sarcoma in sub-Saharan Africa</vt:lpstr>
      <vt:lpstr>Epidemic Kaposi sarcoma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Kaposi Sarcoma Therapy </vt:lpstr>
      <vt:lpstr>Systemic treatment for AIDS-related Kaposi-phase III trials </vt:lpstr>
      <vt:lpstr>Overall survival in weeks after cART initiation for patients with and without Immune Reconstruction Inflammatory Syndrome (IRIS-KS). </vt:lpstr>
      <vt:lpstr>Outcome at last follow-up of patients with Kaposi Sarcoma comparing treatment regimen </vt:lpstr>
      <vt:lpstr>High HHV-8/KSHV Viral Loads Correlate with Disease Severity</vt:lpstr>
      <vt:lpstr>Potential Role of Ganciclovir in KS? </vt:lpstr>
      <vt:lpstr>Open Label RCT of Valganciclovir before cART compared to cART (Vincristine and Bleomicyn as needed*)</vt:lpstr>
      <vt:lpstr>Study Timeline</vt:lpstr>
      <vt:lpstr>Clinical Evaluation and Enrollment Criteria</vt:lpstr>
      <vt:lpstr>Presentación de PowerPoint</vt:lpstr>
      <vt:lpstr>IRIS-KS criteria</vt:lpstr>
      <vt:lpstr>Presentación de PowerPoint</vt:lpstr>
      <vt:lpstr>Kaplan-Meier of Survival by Group</vt:lpstr>
      <vt:lpstr>Presentación de PowerPoint</vt:lpstr>
      <vt:lpstr>Presentación de PowerPoint</vt:lpstr>
      <vt:lpstr>Presentación de PowerPoint</vt:lpstr>
      <vt:lpstr>Conclusions</vt:lpstr>
      <vt:lpstr>Presentación de PowerPoint</vt:lpstr>
      <vt:lpstr>Presentación de PowerPoint</vt:lpstr>
      <vt:lpstr>Presentación de PowerPoint</vt:lpstr>
      <vt:lpstr>Acknowledgments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Patricia Volkow</cp:lastModifiedBy>
  <cp:revision>299</cp:revision>
  <cp:lastPrinted>2017-01-16T15:31:13Z</cp:lastPrinted>
  <dcterms:created xsi:type="dcterms:W3CDTF">2017-01-13T09:09:35Z</dcterms:created>
  <dcterms:modified xsi:type="dcterms:W3CDTF">2019-07-21T20:17:02Z</dcterms:modified>
</cp:coreProperties>
</file>